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14995"/>
    <p:restoredTop autoAdjust="0" sz="79726"/>
  </p:normalViewPr>
  <p:slideViewPr>
    <p:cSldViewPr snapToGrid="0">
      <p:cViewPr varScale="1">
        <p:scale>
          <a:sx d="100" n="69"/>
          <a:sy d="100" n="69"/>
        </p:scale>
        <p:origin x="1234" y="62"/>
      </p:cViewPr>
      <p:guideLst/>
    </p:cSldViewPr>
  </p:slideViewPr>
  <p:notesTextViewPr>
    <p:cViewPr>
      <p:scale>
        <a:sx d="1" n="1"/>
        <a:sy d="1" n="1"/>
      </p:scale>
      <p:origin x="0" y="0"/>
    </p:cViewPr>
  </p:notesTextViewPr>
  <p:gridSpacing cx="76200" cy="76200"/>
</p:viewPr>
</file>

<file path=ppt/_rels/presentation.xml.rels><?xml version="1.0" encoding="UTF-8" standalone="yes"?><Relationships xmlns="http://schemas.openxmlformats.org/package/2006/relationships"><Relationship Id="rId63" Target="slides/slide57.xml" Type="http://schemas.openxmlformats.org/officeDocument/2006/relationships/slide"/><Relationship Id="rId62" Target="slides/slide56.xml" Type="http://schemas.openxmlformats.org/officeDocument/2006/relationships/slide"/><Relationship Id="rId61" Target="slides/slide55.xml" Type="http://schemas.openxmlformats.org/officeDocument/2006/relationships/slide"/><Relationship Id="rId60" Target="slides/slide54.xml" Type="http://schemas.openxmlformats.org/officeDocument/2006/relationships/slide"/><Relationship Id="rId53" Target="slides/slide47.xml" Type="http://schemas.openxmlformats.org/officeDocument/2006/relationships/slide"/><Relationship Id="rId52" Target="slides/slide46.xml" Type="http://schemas.openxmlformats.org/officeDocument/2006/relationships/slide"/><Relationship Id="rId51" Target="slides/slide45.xml" Type="http://schemas.openxmlformats.org/officeDocument/2006/relationships/slide"/><Relationship Id="rId50" Target="slides/slide44.xml" Type="http://schemas.openxmlformats.org/officeDocument/2006/relationships/slide"/><Relationship Id="rId5" Target="slideMasters/slideMaster1.xml" Type="http://schemas.openxmlformats.org/officeDocument/2006/relationships/slideMaster"/><Relationship Id="rId39" Target="slides/slide33.xml" Type="http://schemas.openxmlformats.org/officeDocument/2006/relationships/slide"/><Relationship Id="rId4" Target="tableStyles.xml" Type="http://schemas.openxmlformats.org/officeDocument/2006/relationships/tableStyles"/><Relationship Id="rId38" Target="slides/slide32.xml" Type="http://schemas.openxmlformats.org/officeDocument/2006/relationships/slide"/><Relationship Id="rId3" Target="presProps.xml" Type="http://schemas.openxmlformats.org/officeDocument/2006/relationships/presProps"/><Relationship Id="rId37" Target="slides/slide31.xml" Type="http://schemas.openxmlformats.org/officeDocument/2006/relationships/slide"/><Relationship Id="rId2" Target="viewProps.xml" Type="http://schemas.openxmlformats.org/officeDocument/2006/relationships/viewProps"/><Relationship Id="rId36" Target="slides/slide30.xml" Type="http://schemas.openxmlformats.org/officeDocument/2006/relationships/slide"/><Relationship Id="rId1" Target="theme/theme2.xml" Type="http://schemas.openxmlformats.org/officeDocument/2006/relationships/theme"/><Relationship Id="rId35" Target="slides/slide29.xml" Type="http://schemas.openxmlformats.org/officeDocument/2006/relationships/slide"/><Relationship Id="rId34" Target="slides/slide28.xml" Type="http://schemas.openxmlformats.org/officeDocument/2006/relationships/slide"/><Relationship Id="rId33" Target="slides/slide27.xml" Type="http://schemas.openxmlformats.org/officeDocument/2006/relationships/slide"/><Relationship Id="rId32" Target="slides/slide26.xml" Type="http://schemas.openxmlformats.org/officeDocument/2006/relationships/slide"/><Relationship Id="rId65" Target="slides/slide59.xml" Type="http://schemas.openxmlformats.org/officeDocument/2006/relationships/slide"/><Relationship Id="rId31" Target="slides/slide25.xml" Type="http://schemas.openxmlformats.org/officeDocument/2006/relationships/slide"/><Relationship Id="rId64" Target="slides/slide58.xml" Type="http://schemas.openxmlformats.org/officeDocument/2006/relationships/slide"/><Relationship Id="rId30" Target="slides/slide24.xml" Type="http://schemas.openxmlformats.org/officeDocument/2006/relationships/slide"/><Relationship Id="rId27" Target="slides/slide21.xml" Type="http://schemas.openxmlformats.org/officeDocument/2006/relationships/slide"/><Relationship Id="rId26" Target="slides/slide20.xml" Type="http://schemas.openxmlformats.org/officeDocument/2006/relationships/slide"/><Relationship Id="rId59" Target="slides/slide53.xml" Type="http://schemas.openxmlformats.org/officeDocument/2006/relationships/slide"/><Relationship Id="rId25" Target="slides/slide19.xml" Type="http://schemas.openxmlformats.org/officeDocument/2006/relationships/slide"/><Relationship Id="rId58" Target="slides/slide52.xml" Type="http://schemas.openxmlformats.org/officeDocument/2006/relationships/slide"/><Relationship Id="rId24" Target="slides/slide18.xml" Type="http://schemas.openxmlformats.org/officeDocument/2006/relationships/slide"/><Relationship Id="rId55" Target="slides/slide49.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54" Target="slides/slide48.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3" Target="slides/slide7.xml" Type="http://schemas.openxmlformats.org/officeDocument/2006/relationships/slide"/><Relationship Id="rId47" Target="slides/slide41.xml" Type="http://schemas.openxmlformats.org/officeDocument/2006/relationships/slide"/><Relationship Id="rId16" Target="slides/slide10.xml" Type="http://schemas.openxmlformats.org/officeDocument/2006/relationships/slide"/><Relationship Id="rId12" Target="slides/slide6.xml" Type="http://schemas.openxmlformats.org/officeDocument/2006/relationships/slide"/><Relationship Id="rId46" Target="slides/slide40.xml" Type="http://schemas.openxmlformats.org/officeDocument/2006/relationships/slide"/><Relationship Id="rId49" Target="slides/slide43.xml" Type="http://schemas.openxmlformats.org/officeDocument/2006/relationships/slide"/><Relationship Id="rId15" Target="slides/slide9.xml" Type="http://schemas.openxmlformats.org/officeDocument/2006/relationships/slide"/><Relationship Id="rId11" Target="slides/slide5.xml" Type="http://schemas.openxmlformats.org/officeDocument/2006/relationships/slide"/><Relationship Id="rId45" Target="slides/slide39.xml" Type="http://schemas.openxmlformats.org/officeDocument/2006/relationships/slide"/><Relationship Id="rId48" Target="slides/slide42.xml" Type="http://schemas.openxmlformats.org/officeDocument/2006/relationships/slide"/><Relationship Id="rId14" Target="slides/slide8.xml" Type="http://schemas.openxmlformats.org/officeDocument/2006/relationships/slide"/><Relationship Id="rId10" Target="slides/slide4.xml" Type="http://schemas.openxmlformats.org/officeDocument/2006/relationships/slide"/><Relationship Id="rId44" Target="slides/slide38.xml" Type="http://schemas.openxmlformats.org/officeDocument/2006/relationships/slide"/><Relationship Id="rId43" Target="slides/slide37.xml" Type="http://schemas.openxmlformats.org/officeDocument/2006/relationships/slide"/><Relationship Id="rId42" Target="slides/slide36.xml" Type="http://schemas.openxmlformats.org/officeDocument/2006/relationships/slide"/><Relationship Id="rId41" Target="slides/slide35.xml" Type="http://schemas.openxmlformats.org/officeDocument/2006/relationships/slide"/><Relationship Id="rId9" Target="slides/slide3.xml" Type="http://schemas.openxmlformats.org/officeDocument/2006/relationships/slide"/><Relationship Id="rId40" Target="slides/slide34.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7" Target="slides/slide51.xml" Type="http://schemas.openxmlformats.org/officeDocument/2006/relationships/slide"/><Relationship Id="rId23" Target="slides/slide17.xml" Type="http://schemas.openxmlformats.org/officeDocument/2006/relationships/slide"/><Relationship Id="rId29" Target="slides/slide23.xml" Type="http://schemas.openxmlformats.org/officeDocument/2006/relationships/slide"/><Relationship Id="rId56" Target="slides/slide50.xml" Type="http://schemas.openxmlformats.org/officeDocument/2006/relationships/slide"/><Relationship Id="rId22" Target="slides/slide16.xml" Type="http://schemas.openxmlformats.org/officeDocument/2006/relationships/slide"/><Relationship Id="rId28" Target="slides/slide22.xml" Type="http://schemas.openxmlformats.org/officeDocument/2006/relationships/slid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dirty="0" lang="en-US"/>
          </a:p>
        </p:txBody>
      </p:sp>
      <p:sp>
        <p:nvSpPr>
          <p:cNvPr id="3" name="Date Placeholder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8B79BB81-0211-441E-9E75-9BBB946311D7}" type="datetimeFigureOut">
              <a:rPr lang="en-US" smtClean="0"/>
              <a:t>7/26/2018</a:t>
            </a:fld>
            <a:endParaRPr dirty="0"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numCol="1" rIns="91440" rtlCol="0" tIns="45720" vert="horz"/>
          <a:lstStyle/>
          <a:p>
            <a:endParaRPr dirty="0"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dirty="0"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96A996FC-4E2C-4301-94AB-80473EC2CFF9}" type="slidenum">
              <a:rPr lang="en-US" smtClean="0"/>
              <a:t>‹#›</a:t>
            </a:fld>
            <a:endParaRPr dirty="0" lang="en-US"/>
          </a:p>
        </p:txBody>
      </p:sp>
    </p:spTree>
    <p:extLst>
      <p:ext uri="{BB962C8B-B14F-4D97-AF65-F5344CB8AC3E}">
        <p14:creationId xmlns:p14="http://schemas.microsoft.com/office/powerpoint/2010/main" val="164566011"/>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48.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49.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53.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3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45.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46.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47.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altLang="ru-RU" dirty="0" lang="ru-RU"/>
          </a:p>
        </p:txBody>
      </p:sp>
      <p:sp>
        <p:nvSpPr>
          <p:cNvPr id="4" name="Slide Number Placeholder 3"/>
          <p:cNvSpPr>
            <a:spLocks noGrp="1"/>
          </p:cNvSpPr>
          <p:nvPr>
            <p:ph idx="10" sz="quarter" type="sldNum"/>
          </p:nvPr>
        </p:nvSpPr>
        <p:spPr/>
        <p:txBody>
          <a:bodyPr numCol="1"/>
          <a:lstStyle/>
          <a:p>
            <a:fld id="{96A996FC-4E2C-4301-94AB-80473EC2CFF9}" type="slidenum">
              <a:rPr lang="en-US" smtClean="0"/>
              <a:t>1</a:t>
            </a:fld>
            <a:endParaRPr dirty="0" lang="en-US"/>
          </a:p>
        </p:txBody>
      </p:sp>
    </p:spTree>
    <p:extLst>
      <p:ext uri="{BB962C8B-B14F-4D97-AF65-F5344CB8AC3E}">
        <p14:creationId xmlns:p14="http://schemas.microsoft.com/office/powerpoint/2010/main" val="352971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Random process. You can only get a UMI for a gene with a very low chance. A lot of time you will end up without reads. 0.3%, 2000 UMI, ~6 reads,  sometimes none.</a:t>
            </a:r>
          </a:p>
        </p:txBody>
      </p:sp>
      <p:sp>
        <p:nvSpPr>
          <p:cNvPr id="4" name="Slide Number Placeholder 3"/>
          <p:cNvSpPr>
            <a:spLocks noGrp="1"/>
          </p:cNvSpPr>
          <p:nvPr>
            <p:ph idx="10" sz="quarter" type="sldNum"/>
          </p:nvPr>
        </p:nvSpPr>
        <p:spPr/>
        <p:txBody>
          <a:bodyPr numCol="1"/>
          <a:lstStyle/>
          <a:p>
            <a:fld id="{AB6D7D84-1F77-400C-8CC1-39D9F719DBC0}" type="slidenum">
              <a:rPr lang="en-US" smtClean="0"/>
              <a:t>48</a:t>
            </a:fld>
            <a:endParaRPr lang="en-US"/>
          </a:p>
        </p:txBody>
      </p:sp>
    </p:spTree>
    <p:extLst>
      <p:ext uri="{BB962C8B-B14F-4D97-AF65-F5344CB8AC3E}">
        <p14:creationId xmlns:p14="http://schemas.microsoft.com/office/powerpoint/2010/main" val="116791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Random process. You can only get a UMI for a gene with a very low chance. A lot of time you will end up without reads. 0.3%, 2000 UMI, ~6 reads,  sometimes none.</a:t>
            </a:r>
          </a:p>
        </p:txBody>
      </p:sp>
      <p:sp>
        <p:nvSpPr>
          <p:cNvPr id="4" name="Slide Number Placeholder 3"/>
          <p:cNvSpPr>
            <a:spLocks noGrp="1"/>
          </p:cNvSpPr>
          <p:nvPr>
            <p:ph idx="10" sz="quarter" type="sldNum"/>
          </p:nvPr>
        </p:nvSpPr>
        <p:spPr/>
        <p:txBody>
          <a:bodyPr numCol="1"/>
          <a:lstStyle/>
          <a:p>
            <a:fld id="{AB6D7D84-1F77-400C-8CC1-39D9F719DBC0}" type="slidenum">
              <a:rPr lang="en-US" smtClean="0"/>
              <a:t>49</a:t>
            </a:fld>
            <a:endParaRPr lang="en-US"/>
          </a:p>
        </p:txBody>
      </p:sp>
    </p:spTree>
    <p:extLst>
      <p:ext uri="{BB962C8B-B14F-4D97-AF65-F5344CB8AC3E}">
        <p14:creationId xmlns:p14="http://schemas.microsoft.com/office/powerpoint/2010/main" val="412229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91D03A30-9DB9-414F-8A46-8CCF1DCEE098}" type="slidenum">
              <a:rPr lang="en-US" smtClean="0"/>
              <a:t>53</a:t>
            </a:fld>
            <a:endParaRPr lang="en-US"/>
          </a:p>
        </p:txBody>
      </p:sp>
    </p:spTree>
    <p:extLst>
      <p:ext uri="{BB962C8B-B14F-4D97-AF65-F5344CB8AC3E}">
        <p14:creationId xmlns:p14="http://schemas.microsoft.com/office/powerpoint/2010/main" val="423496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pPr indent="-171450" marL="171450">
              <a:buFont charset="0" panose="020B0604020202020204" pitchFamily="34" typeface="Arial"/>
              <a:buChar char="•"/>
            </a:pPr>
            <a:r>
              <a:rPr altLang="ru-RU" dirty="0" lang="ru-RU"/>
              <a:t>Поднимите руки, кто знает что такое секвенирование?</a:t>
            </a:r>
          </a:p>
          <a:p>
            <a:pPr indent="-171450" marL="171450">
              <a:buFont charset="0" panose="020B0604020202020204" pitchFamily="34" typeface="Arial"/>
              <a:buChar char="•"/>
            </a:pPr>
            <a:r>
              <a:rPr altLang="ru-RU" dirty="0" lang="ru-RU"/>
              <a:t>Поднимите руки, кто понимает, что такое секвенирование </a:t>
            </a:r>
            <a:r>
              <a:rPr dirty="0" lang="en-US"/>
              <a:t>RNA?</a:t>
            </a:r>
          </a:p>
          <a:p>
            <a:pPr indent="-171450" marL="171450">
              <a:buFont charset="0" panose="020B0604020202020204" pitchFamily="34" typeface="Arial"/>
              <a:buChar char="•"/>
            </a:pPr>
            <a:r>
              <a:rPr altLang="ru-RU" dirty="0" lang="ru-RU"/>
              <a:t>Поднимите руки, кто знает, как секвенируют РНК?</a:t>
            </a:r>
          </a:p>
          <a:p>
            <a:pPr indent="-171450" marL="171450">
              <a:buFont charset="0" panose="020B0604020202020204" pitchFamily="34" typeface="Arial"/>
              <a:buChar char="•"/>
            </a:pPr>
            <a:r>
              <a:rPr altLang="ru-RU" dirty="0" lang="ru-RU"/>
              <a:t>Поднимите руки, кто понимает ЗАЧЕМ секвенируют РНК?</a:t>
            </a:r>
          </a:p>
          <a:p>
            <a:pPr indent="-171450" marL="171450">
              <a:buFont charset="0" panose="020B0604020202020204" pitchFamily="34" typeface="Arial"/>
              <a:buChar char="•"/>
            </a:pPr>
            <a:r>
              <a:rPr altLang="ru-RU" dirty="0" lang="ru-RU"/>
              <a:t>Поднимите руки, кто слышал про секвенирование одиночных клеток?</a:t>
            </a:r>
            <a:endParaRPr dirty="0" lang="en-US"/>
          </a:p>
        </p:txBody>
      </p:sp>
      <p:sp>
        <p:nvSpPr>
          <p:cNvPr id="4" name="Slide Number Placeholder 3"/>
          <p:cNvSpPr>
            <a:spLocks noGrp="1"/>
          </p:cNvSpPr>
          <p:nvPr>
            <p:ph idx="10" sz="quarter" type="sldNum"/>
          </p:nvPr>
        </p:nvSpPr>
        <p:spPr/>
        <p:txBody>
          <a:bodyPr numCol="1"/>
          <a:lstStyle/>
          <a:p>
            <a:fld id="{96A996FC-4E2C-4301-94AB-80473EC2CFF9}" type="slidenum">
              <a:rPr lang="en-US" smtClean="0"/>
              <a:t>2</a:t>
            </a:fld>
            <a:endParaRPr dirty="0" lang="en-US"/>
          </a:p>
        </p:txBody>
      </p:sp>
    </p:spTree>
    <p:extLst>
      <p:ext uri="{BB962C8B-B14F-4D97-AF65-F5344CB8AC3E}">
        <p14:creationId xmlns:p14="http://schemas.microsoft.com/office/powerpoint/2010/main" val="27184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ru-RU" dirty="0" lang="ru-RU"/>
              <a:t>В общем случае ДНК почти во всех клетках одинаковая за исключением какой-то мозаичности. РНК однако сильно отличается между клеточными типами, и между одними и теми же клетками в разных состояниях. Важно понимать, что если ДНК мы секвенируем качественно – нам важно знать последовательность и мутации, то РНК мы секвенируем скорее количественно – нам важно знать для каждого гена, сколько молекул РНК соответствующем этому гену есть в образце. РНК в свою очередь определяет множество белков, которые могут быть транслированы, поэтому мы можем считать что </a:t>
            </a:r>
            <a:r>
              <a:rPr altLang="ru-RU" dirty="0" err="1" lang="ru-RU"/>
              <a:t>рнасек</a:t>
            </a:r>
            <a:r>
              <a:rPr altLang="ru-RU" dirty="0" lang="ru-RU"/>
              <a:t> может описать функционально, что происходит внутри образца. Конечно, не совсем точно, ведь РНК это не белки, но в каком-то приближении.</a:t>
            </a:r>
          </a:p>
          <a:p>
            <a:endParaRPr altLang="ru-RU" dirty="0" lang="ru-RU"/>
          </a:p>
          <a:p>
            <a:r>
              <a:rPr altLang="ru-RU" dirty="0" lang="ru-RU"/>
              <a:t>Исторически сложилось, что очень долго мы могли секвенировать ДНК, но не РНК (сейчас, это конечно не так, и уже есть возможность секвенирования именно молекул РНК).</a:t>
            </a:r>
            <a:r>
              <a:rPr dirty="0" lang="en-US"/>
              <a:t> </a:t>
            </a:r>
            <a:r>
              <a:rPr altLang="ru-RU" dirty="0" lang="ru-RU"/>
              <a:t>Обычный РНА-сек состоит из </a:t>
            </a:r>
            <a:r>
              <a:rPr altLang="ru-RU" dirty="0" err="1" lang="ru-RU"/>
              <a:t>нескольих</a:t>
            </a:r>
            <a:r>
              <a:rPr altLang="ru-RU" dirty="0" lang="ru-RU"/>
              <a:t> шагов</a:t>
            </a:r>
            <a:endParaRPr dirty="0" lang="en-US"/>
          </a:p>
        </p:txBody>
      </p:sp>
      <p:sp>
        <p:nvSpPr>
          <p:cNvPr id="4" name="Slide Number Placeholder 3"/>
          <p:cNvSpPr>
            <a:spLocks noGrp="1"/>
          </p:cNvSpPr>
          <p:nvPr>
            <p:ph idx="10" sz="quarter" type="sldNum"/>
          </p:nvPr>
        </p:nvSpPr>
        <p:spPr/>
        <p:txBody>
          <a:bodyPr numCol="1"/>
          <a:lstStyle/>
          <a:p>
            <a:fld id="{96A996FC-4E2C-4301-94AB-80473EC2CFF9}" type="slidenum">
              <a:rPr lang="en-US" smtClean="0"/>
              <a:t>3</a:t>
            </a:fld>
            <a:endParaRPr dirty="0" lang="en-US"/>
          </a:p>
        </p:txBody>
      </p:sp>
    </p:spTree>
    <p:extLst>
      <p:ext uri="{BB962C8B-B14F-4D97-AF65-F5344CB8AC3E}">
        <p14:creationId xmlns:p14="http://schemas.microsoft.com/office/powerpoint/2010/main" val="38648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Cell is the fundamental unit. Cell identity defines its function and what it will do in the tissue. And we really try hard to study things on cellular levels. And this pushed the technology much </a:t>
            </a:r>
            <a:r>
              <a:rPr dirty="0" err="1" lang="en-US"/>
              <a:t>further.Microscopy</a:t>
            </a:r>
            <a:r>
              <a:rPr dirty="0" lang="en-US"/>
              <a:t>, FACS, </a:t>
            </a:r>
            <a:r>
              <a:rPr dirty="0" err="1" lang="en-US"/>
              <a:t>CyTOF</a:t>
            </a:r>
            <a:r>
              <a:rPr dirty="0" lang="en-US"/>
              <a:t>, </a:t>
            </a:r>
            <a:r>
              <a:rPr dirty="0" err="1" lang="en-US"/>
              <a:t>sc</a:t>
            </a:r>
            <a:r>
              <a:rPr dirty="0" lang="en-US"/>
              <a:t>-RNA-</a:t>
            </a:r>
            <a:r>
              <a:rPr dirty="0" err="1" lang="en-US"/>
              <a:t>seq</a:t>
            </a:r>
            <a:r>
              <a:rPr dirty="0" lang="en-US"/>
              <a:t> all </a:t>
            </a:r>
          </a:p>
        </p:txBody>
      </p:sp>
      <p:sp>
        <p:nvSpPr>
          <p:cNvPr id="4" name="Slide Number Placeholder 3"/>
          <p:cNvSpPr>
            <a:spLocks noGrp="1"/>
          </p:cNvSpPr>
          <p:nvPr>
            <p:ph idx="10" sz="quarter" type="sldNum"/>
          </p:nvPr>
        </p:nvSpPr>
        <p:spPr/>
        <p:txBody>
          <a:bodyPr numCol="1"/>
          <a:lstStyle/>
          <a:p>
            <a:fld id="{91D03A30-9DB9-414F-8A46-8CCF1DCEE098}" type="slidenum">
              <a:rPr lang="en-US" smtClean="0"/>
              <a:t>4</a:t>
            </a:fld>
            <a:endParaRPr lang="en-US"/>
          </a:p>
        </p:txBody>
      </p:sp>
    </p:spTree>
    <p:extLst>
      <p:ext uri="{BB962C8B-B14F-4D97-AF65-F5344CB8AC3E}">
        <p14:creationId xmlns:p14="http://schemas.microsoft.com/office/powerpoint/2010/main" val="167955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96A996FC-4E2C-4301-94AB-80473EC2CFF9}" type="slidenum">
              <a:rPr lang="en-US" smtClean="0"/>
              <a:t>5</a:t>
            </a:fld>
            <a:endParaRPr dirty="0" lang="en-US"/>
          </a:p>
        </p:txBody>
      </p:sp>
    </p:spTree>
    <p:extLst>
      <p:ext uri="{BB962C8B-B14F-4D97-AF65-F5344CB8AC3E}">
        <p14:creationId xmlns:p14="http://schemas.microsoft.com/office/powerpoint/2010/main" val="232614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ru-RU" dirty="0" lang="ru-RU"/>
              <a:t>Спойлер </a:t>
            </a:r>
            <a:r>
              <a:rPr altLang="ru-RU" dirty="0" err="1" lang="ru-RU"/>
              <a:t>алерт</a:t>
            </a:r>
            <a:r>
              <a:rPr altLang="ru-RU" dirty="0" lang="ru-RU"/>
              <a:t>, это не всё</a:t>
            </a:r>
            <a:endParaRPr dirty="0" lang="en-US"/>
          </a:p>
        </p:txBody>
      </p:sp>
      <p:sp>
        <p:nvSpPr>
          <p:cNvPr id="4" name="Slide Number Placeholder 3"/>
          <p:cNvSpPr>
            <a:spLocks noGrp="1"/>
          </p:cNvSpPr>
          <p:nvPr>
            <p:ph idx="10" sz="quarter" type="sldNum"/>
          </p:nvPr>
        </p:nvSpPr>
        <p:spPr/>
        <p:txBody>
          <a:bodyPr numCol="1"/>
          <a:lstStyle/>
          <a:p>
            <a:fld id="{96A996FC-4E2C-4301-94AB-80473EC2CFF9}" type="slidenum">
              <a:rPr lang="en-US" smtClean="0"/>
              <a:t>36</a:t>
            </a:fld>
            <a:endParaRPr dirty="0" lang="en-US"/>
          </a:p>
        </p:txBody>
      </p:sp>
    </p:spTree>
    <p:extLst>
      <p:ext uri="{BB962C8B-B14F-4D97-AF65-F5344CB8AC3E}">
        <p14:creationId xmlns:p14="http://schemas.microsoft.com/office/powerpoint/2010/main" val="114059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ru-RU" dirty="0" lang="ru-RU"/>
              <a:t>Каждая точка </a:t>
            </a:r>
            <a:r>
              <a:rPr altLang="mr-IN" dirty="0" lang="mr-IN"/>
              <a:t>–</a:t>
            </a:r>
            <a:r>
              <a:rPr altLang="ru-RU" dirty="0" lang="ru-RU"/>
              <a:t> это клетка. Клетка </a:t>
            </a:r>
            <a:r>
              <a:rPr altLang="mr-IN" dirty="0" lang="mr-IN"/>
              <a:t>–</a:t>
            </a:r>
            <a:r>
              <a:rPr altLang="ru-RU" dirty="0" lang="ru-RU"/>
              <a:t> это</a:t>
            </a:r>
            <a:r>
              <a:rPr altLang="ru-RU" baseline="0" dirty="0" lang="ru-RU"/>
              <a:t> точка в многомерном пространстве</a:t>
            </a:r>
            <a:endParaRPr dirty="0" lang="en-US"/>
          </a:p>
        </p:txBody>
      </p:sp>
      <p:sp>
        <p:nvSpPr>
          <p:cNvPr id="4" name="Slide Number Placeholder 3"/>
          <p:cNvSpPr>
            <a:spLocks noGrp="1"/>
          </p:cNvSpPr>
          <p:nvPr>
            <p:ph idx="10" sz="quarter" type="sldNum"/>
          </p:nvPr>
        </p:nvSpPr>
        <p:spPr/>
        <p:txBody>
          <a:bodyPr numCol="1"/>
          <a:lstStyle/>
          <a:p>
            <a:fld id="{0CAF50B2-156D-294C-9105-C00A885C49D5}" type="slidenum">
              <a:rPr lang="en-US" smtClean="0"/>
              <a:t>45</a:t>
            </a:fld>
            <a:endParaRPr lang="en-US"/>
          </a:p>
        </p:txBody>
      </p:sp>
    </p:spTree>
    <p:extLst>
      <p:ext uri="{BB962C8B-B14F-4D97-AF65-F5344CB8AC3E}">
        <p14:creationId xmlns:p14="http://schemas.microsoft.com/office/powerpoint/2010/main" val="244957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ru-RU" dirty="0" lang="ru-RU"/>
              <a:t>Каждая точка </a:t>
            </a:r>
            <a:r>
              <a:rPr altLang="mr-IN" dirty="0" lang="mr-IN"/>
              <a:t>–</a:t>
            </a:r>
            <a:r>
              <a:rPr altLang="ru-RU" dirty="0" lang="ru-RU"/>
              <a:t> это клетка. Клетка </a:t>
            </a:r>
            <a:r>
              <a:rPr altLang="mr-IN" dirty="0" lang="mr-IN"/>
              <a:t>–</a:t>
            </a:r>
            <a:r>
              <a:rPr altLang="ru-RU" dirty="0" lang="ru-RU"/>
              <a:t> это</a:t>
            </a:r>
            <a:r>
              <a:rPr altLang="ru-RU" baseline="0" dirty="0" lang="ru-RU"/>
              <a:t> точка в многомерном пространстве</a:t>
            </a:r>
            <a:endParaRPr dirty="0" lang="en-US"/>
          </a:p>
        </p:txBody>
      </p:sp>
      <p:sp>
        <p:nvSpPr>
          <p:cNvPr id="4" name="Slide Number Placeholder 3"/>
          <p:cNvSpPr>
            <a:spLocks noGrp="1"/>
          </p:cNvSpPr>
          <p:nvPr>
            <p:ph idx="10" sz="quarter" type="sldNum"/>
          </p:nvPr>
        </p:nvSpPr>
        <p:spPr/>
        <p:txBody>
          <a:bodyPr numCol="1"/>
          <a:lstStyle/>
          <a:p>
            <a:fld id="{0CAF50B2-156D-294C-9105-C00A885C49D5}" type="slidenum">
              <a:rPr lang="en-US" smtClean="0"/>
              <a:t>46</a:t>
            </a:fld>
            <a:endParaRPr lang="en-US"/>
          </a:p>
        </p:txBody>
      </p:sp>
    </p:spTree>
    <p:extLst>
      <p:ext uri="{BB962C8B-B14F-4D97-AF65-F5344CB8AC3E}">
        <p14:creationId xmlns:p14="http://schemas.microsoft.com/office/powerpoint/2010/main" val="133115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dirty="0" lang="en-US"/>
              <a:t>Random process. You can only get a UMI for a gene with a very low chance. A lot of time you will end up without reads. 0.3%, 2000 UMI, ~6 reads,  sometimes none.</a:t>
            </a:r>
          </a:p>
        </p:txBody>
      </p:sp>
      <p:sp>
        <p:nvSpPr>
          <p:cNvPr id="4" name="Slide Number Placeholder 3"/>
          <p:cNvSpPr>
            <a:spLocks noGrp="1"/>
          </p:cNvSpPr>
          <p:nvPr>
            <p:ph idx="10" sz="quarter" type="sldNum"/>
          </p:nvPr>
        </p:nvSpPr>
        <p:spPr/>
        <p:txBody>
          <a:bodyPr numCol="1"/>
          <a:lstStyle/>
          <a:p>
            <a:fld id="{AB6D7D84-1F77-400C-8CC1-39D9F719DBC0}" type="slidenum">
              <a:rPr lang="en-US" smtClean="0"/>
              <a:t>47</a:t>
            </a:fld>
            <a:endParaRPr lang="en-US"/>
          </a:p>
        </p:txBody>
      </p:sp>
    </p:spTree>
    <p:extLst>
      <p:ext uri="{BB962C8B-B14F-4D97-AF65-F5344CB8AC3E}">
        <p14:creationId xmlns:p14="http://schemas.microsoft.com/office/powerpoint/2010/main" val="3024476870"/>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B66-5133-4604-B6AC-39496E358A43}"/>
              </a:ext>
            </a:extLst>
          </p:cNvPr>
          <p:cNvSpPr>
            <a:spLocks noGrp="1"/>
          </p:cNvSpPr>
          <p:nvPr>
            <p:ph type="ctrTitle"/>
          </p:nvPr>
        </p:nvSpPr>
        <p:spPr>
          <a:xfrm>
            <a:off x="1524000" y="1122363"/>
            <a:ext cx="9144000" cy="2387600"/>
          </a:xfrm>
        </p:spPr>
        <p:txBody>
          <a:bodyPr anchor="b" numCol="1"/>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8EACC0-F923-49CD-9B10-ECB80ED1E8A2}"/>
              </a:ext>
            </a:extLst>
          </p:cNvPr>
          <p:cNvSpPr>
            <a:spLocks noGrp="1"/>
          </p:cNvSpPr>
          <p:nvPr>
            <p:ph idx="1" type="subTitle"/>
          </p:nvPr>
        </p:nvSpPr>
        <p:spPr>
          <a:xfrm>
            <a:off x="1524000" y="3602038"/>
            <a:ext cx="9144000" cy="1655762"/>
          </a:xfrm>
        </p:spPr>
        <p:txBody>
          <a:bodyPr numCol="1"/>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C2050-1F05-467C-98CE-ECCE8775CEB6}"/>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8C38889C-92F8-4368-9BBD-86BED343F495}"/>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C32B5EA9-30F3-4A8D-B27A-D47C3D130F39}"/>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409594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95CD-01E5-418E-B749-8D6358B89A78}"/>
              </a:ext>
            </a:extLst>
          </p:cNvPr>
          <p:cNvSpPr>
            <a:spLocks noGrp="1"/>
          </p:cNvSpPr>
          <p:nvPr>
            <p:ph type="title"/>
          </p:nvPr>
        </p:nvSpPr>
        <p:spPr/>
        <p:txBody>
          <a:bodyPr numCol="1"/>
          <a:lstStyle/>
          <a:p>
            <a:r>
              <a:rPr lang="en-US"/>
              <a:t>Click to edit Master title style</a:t>
            </a:r>
          </a:p>
        </p:txBody>
      </p:sp>
      <p:sp>
        <p:nvSpPr>
          <p:cNvPr id="3" name="Vertical Text Placeholder 2">
            <a:extLst>
              <a:ext uri="{FF2B5EF4-FFF2-40B4-BE49-F238E27FC236}">
                <a16:creationId xmlns:a16="http://schemas.microsoft.com/office/drawing/2014/main" id="{B9A2D95F-AB8F-4153-8A7D-FCC53EE9E2EC}"/>
              </a:ext>
            </a:extLst>
          </p:cNvPr>
          <p:cNvSpPr>
            <a:spLocks noGrp="1"/>
          </p:cNvSpPr>
          <p:nvPr>
            <p:ph idx="1" orient="vert" type="body"/>
          </p:nvPr>
        </p:nvSpPr>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2E12F-59FF-4A32-84F3-A4500D5F2D12}"/>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6CD9C62A-679B-4744-8719-915980A7071A}"/>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F99B1BD5-AF64-411D-827F-6B18DA733D21}"/>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32857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1D1A4-8098-4CE1-8911-220368AD564E}"/>
              </a:ext>
            </a:extLst>
          </p:cNvPr>
          <p:cNvSpPr>
            <a:spLocks noGrp="1"/>
          </p:cNvSpPr>
          <p:nvPr>
            <p:ph orient="vert" type="title"/>
          </p:nvPr>
        </p:nvSpPr>
        <p:spPr>
          <a:xfrm>
            <a:off x="8724900" y="365125"/>
            <a:ext cx="2628900" cy="5811838"/>
          </a:xfrm>
        </p:spPr>
        <p:txBody>
          <a:bodyPr numCol="1" vert="eaVert"/>
          <a:lstStyle/>
          <a:p>
            <a:r>
              <a:rPr lang="en-US"/>
              <a:t>Click to edit Master title style</a:t>
            </a:r>
          </a:p>
        </p:txBody>
      </p:sp>
      <p:sp>
        <p:nvSpPr>
          <p:cNvPr id="3" name="Vertical Text Placeholder 2">
            <a:extLst>
              <a:ext uri="{FF2B5EF4-FFF2-40B4-BE49-F238E27FC236}">
                <a16:creationId xmlns:a16="http://schemas.microsoft.com/office/drawing/2014/main" id="{202DD27E-8A28-427B-B5F0-E4EEDA8CB87D}"/>
              </a:ext>
            </a:extLst>
          </p:cNvPr>
          <p:cNvSpPr>
            <a:spLocks noGrp="1"/>
          </p:cNvSpPr>
          <p:nvPr>
            <p:ph idx="1" orient="vert" type="body"/>
          </p:nvPr>
        </p:nvSpPr>
        <p:spPr>
          <a:xfrm>
            <a:off x="838200" y="365125"/>
            <a:ext cx="7734300" cy="5811838"/>
          </a:xfrm>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51585-403A-4FDC-99A2-3125D5190821}"/>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F09779DE-081E-4E5E-9100-77E0B7EC937D}"/>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E8157A0D-FCDD-4854-85B3-7A80BDA256E1}"/>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275159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68F0-8521-41E0-9DCC-D5EBC0957069}"/>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52DF0738-1CF0-44F8-B6FE-6A0BAD64B1DE}"/>
              </a:ext>
            </a:extLst>
          </p:cNvPr>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58103-6054-4B62-B226-123427E0C9B5}"/>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58D5B1E1-41E3-485F-AA40-B19CFC8216D3}"/>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D738FECF-9AC0-414E-A4BA-E0E30E8C40FC}"/>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57556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CA1C-65CE-45C5-A035-DB0006D35962}"/>
              </a:ext>
            </a:extLst>
          </p:cNvPr>
          <p:cNvSpPr>
            <a:spLocks noGrp="1"/>
          </p:cNvSpPr>
          <p:nvPr>
            <p:ph type="title"/>
          </p:nvPr>
        </p:nvSpPr>
        <p:spPr>
          <a:xfrm>
            <a:off x="831850" y="1709738"/>
            <a:ext cx="10515600" cy="2852737"/>
          </a:xfrm>
        </p:spPr>
        <p:txBody>
          <a:bodyPr anchor="b" numCol="1"/>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39B08-3CEB-4D65-BFFE-F053BAC8003A}"/>
              </a:ext>
            </a:extLst>
          </p:cNvPr>
          <p:cNvSpPr>
            <a:spLocks noGrp="1"/>
          </p:cNvSpPr>
          <p:nvPr>
            <p:ph idx="1" type="body"/>
          </p:nvPr>
        </p:nvSpPr>
        <p:spPr>
          <a:xfrm>
            <a:off x="831850" y="4589463"/>
            <a:ext cx="10515600" cy="1500187"/>
          </a:xfrm>
        </p:spPr>
        <p:txBody>
          <a:bodyPr numCol="1"/>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6E904-AB88-4A61-8E1C-9DF14E4F1125}"/>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3CF3C7BB-3FDF-4397-86CF-B2BF43EE2E6B}"/>
              </a:ext>
            </a:extLst>
          </p:cNvPr>
          <p:cNvSpPr>
            <a:spLocks noGrp="1"/>
          </p:cNvSpPr>
          <p:nvPr>
            <p:ph idx="11" sz="quarter" type="ftr"/>
          </p:nvPr>
        </p:nvSpPr>
        <p:spPr/>
        <p:txBody>
          <a:bodyPr numCol="1"/>
          <a:lstStyle/>
          <a:p>
            <a:endParaRPr dirty="0" lang="en-US"/>
          </a:p>
        </p:txBody>
      </p:sp>
      <p:sp>
        <p:nvSpPr>
          <p:cNvPr id="6" name="Slide Number Placeholder 5">
            <a:extLst>
              <a:ext uri="{FF2B5EF4-FFF2-40B4-BE49-F238E27FC236}">
                <a16:creationId xmlns:a16="http://schemas.microsoft.com/office/drawing/2014/main" id="{7BBB3FE0-0301-4D64-915D-252D68157A31}"/>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2417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6BA1-0098-4B48-9127-734343CA3123}"/>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D31FFBA2-893F-439D-9ADB-BFA6529DAD0F}"/>
              </a:ext>
            </a:extLst>
          </p:cNvPr>
          <p:cNvSpPr>
            <a:spLocks noGrp="1"/>
          </p:cNvSpPr>
          <p:nvPr>
            <p:ph idx="1" sz="half"/>
          </p:nvPr>
        </p:nvSpPr>
        <p:spPr>
          <a:xfrm>
            <a:off x="838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1A9CF-39B2-44D7-A400-AC5995BB149F}"/>
              </a:ext>
            </a:extLst>
          </p:cNvPr>
          <p:cNvSpPr>
            <a:spLocks noGrp="1"/>
          </p:cNvSpPr>
          <p:nvPr>
            <p:ph idx="2" sz="half"/>
          </p:nvPr>
        </p:nvSpPr>
        <p:spPr>
          <a:xfrm>
            <a:off x="6172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C84B59-B601-47EB-83CF-5AB711D1ACC6}"/>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6" name="Footer Placeholder 5">
            <a:extLst>
              <a:ext uri="{FF2B5EF4-FFF2-40B4-BE49-F238E27FC236}">
                <a16:creationId xmlns:a16="http://schemas.microsoft.com/office/drawing/2014/main" id="{41710C0A-A462-44CB-9F8E-953B7F4A7AAA}"/>
              </a:ext>
            </a:extLst>
          </p:cNvPr>
          <p:cNvSpPr>
            <a:spLocks noGrp="1"/>
          </p:cNvSpPr>
          <p:nvPr>
            <p:ph idx="11" sz="quarter" type="ftr"/>
          </p:nvPr>
        </p:nvSpPr>
        <p:spPr/>
        <p:txBody>
          <a:bodyPr numCol="1"/>
          <a:lstStyle/>
          <a:p>
            <a:endParaRPr dirty="0" lang="en-US"/>
          </a:p>
        </p:txBody>
      </p:sp>
      <p:sp>
        <p:nvSpPr>
          <p:cNvPr id="7" name="Slide Number Placeholder 6">
            <a:extLst>
              <a:ext uri="{FF2B5EF4-FFF2-40B4-BE49-F238E27FC236}">
                <a16:creationId xmlns:a16="http://schemas.microsoft.com/office/drawing/2014/main" id="{8DE0ACA7-6D6B-4140-BBAD-CC9D95B3D610}"/>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5923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D107-418B-4B90-BE7F-446718F62D94}"/>
              </a:ext>
            </a:extLst>
          </p:cNvPr>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a:extLst>
              <a:ext uri="{FF2B5EF4-FFF2-40B4-BE49-F238E27FC236}">
                <a16:creationId xmlns:a16="http://schemas.microsoft.com/office/drawing/2014/main" id="{73117B14-5E86-48DE-9E6C-840D9E99E1A6}"/>
              </a:ext>
            </a:extLst>
          </p:cNvPr>
          <p:cNvSpPr>
            <a:spLocks noGrp="1"/>
          </p:cNvSpPr>
          <p:nvPr>
            <p:ph idx="1" type="body"/>
          </p:nvPr>
        </p:nvSpPr>
        <p:spPr>
          <a:xfrm>
            <a:off x="839788" y="1681163"/>
            <a:ext cx="5157787" cy="82391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4" name="Content Placeholder 3">
            <a:extLst>
              <a:ext uri="{FF2B5EF4-FFF2-40B4-BE49-F238E27FC236}">
                <a16:creationId xmlns:a16="http://schemas.microsoft.com/office/drawing/2014/main" id="{24997DFC-7052-431D-BA91-72040EE156E5}"/>
              </a:ext>
            </a:extLst>
          </p:cNvPr>
          <p:cNvSpPr>
            <a:spLocks noGrp="1"/>
          </p:cNvSpPr>
          <p:nvPr>
            <p:ph idx="2" sz="half"/>
          </p:nvPr>
        </p:nvSpPr>
        <p:spPr>
          <a:xfrm>
            <a:off x="839788" y="2505075"/>
            <a:ext cx="5157787"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D8E48-DA2D-422A-AD3A-0A07894B624E}"/>
              </a:ext>
            </a:extLst>
          </p:cNvPr>
          <p:cNvSpPr>
            <a:spLocks noGrp="1"/>
          </p:cNvSpPr>
          <p:nvPr>
            <p:ph idx="3" sz="quarter" type="body"/>
          </p:nvPr>
        </p:nvSpPr>
        <p:spPr>
          <a:xfrm>
            <a:off x="6172200" y="1681163"/>
            <a:ext cx="5183188" cy="82391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6" name="Content Placeholder 5">
            <a:extLst>
              <a:ext uri="{FF2B5EF4-FFF2-40B4-BE49-F238E27FC236}">
                <a16:creationId xmlns:a16="http://schemas.microsoft.com/office/drawing/2014/main" id="{5923D2B9-92C8-4E54-8C3A-AB4C917AF823}"/>
              </a:ext>
            </a:extLst>
          </p:cNvPr>
          <p:cNvSpPr>
            <a:spLocks noGrp="1"/>
          </p:cNvSpPr>
          <p:nvPr>
            <p:ph idx="4" sz="quarter"/>
          </p:nvPr>
        </p:nvSpPr>
        <p:spPr>
          <a:xfrm>
            <a:off x="6172200" y="2505075"/>
            <a:ext cx="5183188"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36DB2E-12D3-4464-A692-5E865DDBC540}"/>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8" name="Footer Placeholder 7">
            <a:extLst>
              <a:ext uri="{FF2B5EF4-FFF2-40B4-BE49-F238E27FC236}">
                <a16:creationId xmlns:a16="http://schemas.microsoft.com/office/drawing/2014/main" id="{48FF07F1-4FDC-4CA1-B534-32023C601731}"/>
              </a:ext>
            </a:extLst>
          </p:cNvPr>
          <p:cNvSpPr>
            <a:spLocks noGrp="1"/>
          </p:cNvSpPr>
          <p:nvPr>
            <p:ph idx="11" sz="quarter" type="ftr"/>
          </p:nvPr>
        </p:nvSpPr>
        <p:spPr/>
        <p:txBody>
          <a:bodyPr numCol="1"/>
          <a:lstStyle/>
          <a:p>
            <a:endParaRPr dirty="0" lang="en-US"/>
          </a:p>
        </p:txBody>
      </p:sp>
      <p:sp>
        <p:nvSpPr>
          <p:cNvPr id="9" name="Slide Number Placeholder 8">
            <a:extLst>
              <a:ext uri="{FF2B5EF4-FFF2-40B4-BE49-F238E27FC236}">
                <a16:creationId xmlns:a16="http://schemas.microsoft.com/office/drawing/2014/main" id="{BCB06ED0-EC45-4D5E-90BF-CA11BA62253B}"/>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46010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229A-850F-46A9-9D88-888E99A5A064}"/>
              </a:ext>
            </a:extLst>
          </p:cNvPr>
          <p:cNvSpPr>
            <a:spLocks noGrp="1"/>
          </p:cNvSpPr>
          <p:nvPr>
            <p:ph type="title"/>
          </p:nvPr>
        </p:nvSpPr>
        <p:spPr/>
        <p:txBody>
          <a:bodyPr numCol="1"/>
          <a:lstStyle/>
          <a:p>
            <a:r>
              <a:rPr lang="en-US"/>
              <a:t>Click to edit Master title style</a:t>
            </a:r>
          </a:p>
        </p:txBody>
      </p:sp>
      <p:sp>
        <p:nvSpPr>
          <p:cNvPr id="3" name="Date Placeholder 2">
            <a:extLst>
              <a:ext uri="{FF2B5EF4-FFF2-40B4-BE49-F238E27FC236}">
                <a16:creationId xmlns:a16="http://schemas.microsoft.com/office/drawing/2014/main" id="{19985F31-914A-413B-BCCB-DF414992B8A4}"/>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4" name="Footer Placeholder 3">
            <a:extLst>
              <a:ext uri="{FF2B5EF4-FFF2-40B4-BE49-F238E27FC236}">
                <a16:creationId xmlns:a16="http://schemas.microsoft.com/office/drawing/2014/main" id="{6339C21B-5606-4729-B454-1ABC2FCA629C}"/>
              </a:ext>
            </a:extLst>
          </p:cNvPr>
          <p:cNvSpPr>
            <a:spLocks noGrp="1"/>
          </p:cNvSpPr>
          <p:nvPr>
            <p:ph idx="11" sz="quarter" type="ftr"/>
          </p:nvPr>
        </p:nvSpPr>
        <p:spPr/>
        <p:txBody>
          <a:bodyPr numCol="1"/>
          <a:lstStyle/>
          <a:p>
            <a:endParaRPr dirty="0" lang="en-US"/>
          </a:p>
        </p:txBody>
      </p:sp>
      <p:sp>
        <p:nvSpPr>
          <p:cNvPr id="5" name="Slide Number Placeholder 4">
            <a:extLst>
              <a:ext uri="{FF2B5EF4-FFF2-40B4-BE49-F238E27FC236}">
                <a16:creationId xmlns:a16="http://schemas.microsoft.com/office/drawing/2014/main" id="{F91BA175-3C34-406C-A30E-A5F62ED2680B}"/>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187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2A5A-6673-4BD5-8239-6E5145FE1FE8}"/>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3" name="Footer Placeholder 2">
            <a:extLst>
              <a:ext uri="{FF2B5EF4-FFF2-40B4-BE49-F238E27FC236}">
                <a16:creationId xmlns:a16="http://schemas.microsoft.com/office/drawing/2014/main" id="{0BFBF8A2-C354-469D-8C77-C2602B952691}"/>
              </a:ext>
            </a:extLst>
          </p:cNvPr>
          <p:cNvSpPr>
            <a:spLocks noGrp="1"/>
          </p:cNvSpPr>
          <p:nvPr>
            <p:ph idx="11" sz="quarter" type="ftr"/>
          </p:nvPr>
        </p:nvSpPr>
        <p:spPr/>
        <p:txBody>
          <a:bodyPr numCol="1"/>
          <a:lstStyle/>
          <a:p>
            <a:endParaRPr dirty="0" lang="en-US"/>
          </a:p>
        </p:txBody>
      </p:sp>
      <p:sp>
        <p:nvSpPr>
          <p:cNvPr id="4" name="Slide Number Placeholder 3">
            <a:extLst>
              <a:ext uri="{FF2B5EF4-FFF2-40B4-BE49-F238E27FC236}">
                <a16:creationId xmlns:a16="http://schemas.microsoft.com/office/drawing/2014/main" id="{174DBBAF-3BE1-4B0E-98B4-F7ED27C9A929}"/>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10930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9C08-28D1-429A-9D5A-B7C16947E6F4}"/>
              </a:ext>
            </a:extLst>
          </p:cNvPr>
          <p:cNvSpPr>
            <a:spLocks noGrp="1"/>
          </p:cNvSpPr>
          <p:nvPr>
            <p:ph type="title"/>
          </p:nvPr>
        </p:nvSpPr>
        <p:spPr>
          <a:xfrm>
            <a:off x="839788" y="457200"/>
            <a:ext cx="3932237" cy="1600200"/>
          </a:xfrm>
        </p:spPr>
        <p:txBody>
          <a:bodyPr anchor="b" numCol="1"/>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21DD1-5D13-48E2-8717-FE9B8EF3B61C}"/>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B5578A-BE74-4F0C-B386-8B1E77DDBFDA}"/>
              </a:ext>
            </a:extLst>
          </p:cNvPr>
          <p:cNvSpPr>
            <a:spLocks noGrp="1"/>
          </p:cNvSpPr>
          <p:nvPr>
            <p:ph idx="2" sz="half" type="body"/>
          </p:nvPr>
        </p:nvSpPr>
        <p:spPr>
          <a:xfrm>
            <a:off x="839788" y="2057400"/>
            <a:ext cx="3932237" cy="3811588"/>
          </a:xfrm>
        </p:spPr>
        <p:txBody>
          <a:bodyPr numCol="1"/>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4DE64-92B5-4AE8-8694-D680E3F2AAD0}"/>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6" name="Footer Placeholder 5">
            <a:extLst>
              <a:ext uri="{FF2B5EF4-FFF2-40B4-BE49-F238E27FC236}">
                <a16:creationId xmlns:a16="http://schemas.microsoft.com/office/drawing/2014/main" id="{1400A9DC-5D6B-4DEF-861A-BFD895C0C987}"/>
              </a:ext>
            </a:extLst>
          </p:cNvPr>
          <p:cNvSpPr>
            <a:spLocks noGrp="1"/>
          </p:cNvSpPr>
          <p:nvPr>
            <p:ph idx="11" sz="quarter" type="ftr"/>
          </p:nvPr>
        </p:nvSpPr>
        <p:spPr/>
        <p:txBody>
          <a:bodyPr numCol="1"/>
          <a:lstStyle/>
          <a:p>
            <a:endParaRPr dirty="0" lang="en-US"/>
          </a:p>
        </p:txBody>
      </p:sp>
      <p:sp>
        <p:nvSpPr>
          <p:cNvPr id="7" name="Slide Number Placeholder 6">
            <a:extLst>
              <a:ext uri="{FF2B5EF4-FFF2-40B4-BE49-F238E27FC236}">
                <a16:creationId xmlns:a16="http://schemas.microsoft.com/office/drawing/2014/main" id="{EDFB5D0E-5423-41A1-A7C5-3B70B9DDC6A3}"/>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142527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5DC9-526F-4775-AD1F-F658B3B85B28}"/>
              </a:ext>
            </a:extLst>
          </p:cNvPr>
          <p:cNvSpPr>
            <a:spLocks noGrp="1"/>
          </p:cNvSpPr>
          <p:nvPr>
            <p:ph type="title"/>
          </p:nvPr>
        </p:nvSpPr>
        <p:spPr>
          <a:xfrm>
            <a:off x="839788" y="457200"/>
            <a:ext cx="3932237" cy="1600200"/>
          </a:xfrm>
        </p:spPr>
        <p:txBody>
          <a:bodyPr anchor="b" numCol="1"/>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658061-95F5-40BB-BE52-1A67801A30C5}"/>
              </a:ext>
            </a:extLst>
          </p:cNvPr>
          <p:cNvSpPr>
            <a:spLocks noGrp="1"/>
          </p:cNvSpPr>
          <p:nvPr>
            <p:ph idx="1" type="pic"/>
          </p:nvPr>
        </p:nvSpPr>
        <p:spPr>
          <a:xfrm>
            <a:off x="5183188" y="987425"/>
            <a:ext cx="6172200" cy="4873625"/>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US"/>
          </a:p>
        </p:txBody>
      </p:sp>
      <p:sp>
        <p:nvSpPr>
          <p:cNvPr id="4" name="Text Placeholder 3">
            <a:extLst>
              <a:ext uri="{FF2B5EF4-FFF2-40B4-BE49-F238E27FC236}">
                <a16:creationId xmlns:a16="http://schemas.microsoft.com/office/drawing/2014/main" id="{70CE64DC-F3A4-489F-80C6-6002077AB4D7}"/>
              </a:ext>
            </a:extLst>
          </p:cNvPr>
          <p:cNvSpPr>
            <a:spLocks noGrp="1"/>
          </p:cNvSpPr>
          <p:nvPr>
            <p:ph idx="2" sz="half" type="body"/>
          </p:nvPr>
        </p:nvSpPr>
        <p:spPr>
          <a:xfrm>
            <a:off x="839788" y="2057400"/>
            <a:ext cx="3932237" cy="3811588"/>
          </a:xfrm>
        </p:spPr>
        <p:txBody>
          <a:bodyPr numCol="1"/>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3A2824-21F2-403F-92E1-C4B307F2E799}"/>
              </a:ext>
            </a:extLst>
          </p:cNvPr>
          <p:cNvSpPr>
            <a:spLocks noGrp="1"/>
          </p:cNvSpPr>
          <p:nvPr>
            <p:ph idx="10" sz="half" type="dt"/>
          </p:nvPr>
        </p:nvSpPr>
        <p:spPr/>
        <p:txBody>
          <a:bodyPr numCol="1"/>
          <a:lstStyle/>
          <a:p>
            <a:fld id="{96ACCA86-130E-404B-B6BC-26DBA0F2DD5A}" type="datetimeFigureOut">
              <a:rPr lang="en-US" smtClean="0"/>
              <a:t>7/26/2018</a:t>
            </a:fld>
            <a:endParaRPr dirty="0" lang="en-US"/>
          </a:p>
        </p:txBody>
      </p:sp>
      <p:sp>
        <p:nvSpPr>
          <p:cNvPr id="6" name="Footer Placeholder 5">
            <a:extLst>
              <a:ext uri="{FF2B5EF4-FFF2-40B4-BE49-F238E27FC236}">
                <a16:creationId xmlns:a16="http://schemas.microsoft.com/office/drawing/2014/main" id="{D147FC76-69E8-481E-A29A-23A6FC63055B}"/>
              </a:ext>
            </a:extLst>
          </p:cNvPr>
          <p:cNvSpPr>
            <a:spLocks noGrp="1"/>
          </p:cNvSpPr>
          <p:nvPr>
            <p:ph idx="11" sz="quarter" type="ftr"/>
          </p:nvPr>
        </p:nvSpPr>
        <p:spPr/>
        <p:txBody>
          <a:bodyPr numCol="1"/>
          <a:lstStyle/>
          <a:p>
            <a:endParaRPr dirty="0" lang="en-US"/>
          </a:p>
        </p:txBody>
      </p:sp>
      <p:sp>
        <p:nvSpPr>
          <p:cNvPr id="7" name="Slide Number Placeholder 6">
            <a:extLst>
              <a:ext uri="{FF2B5EF4-FFF2-40B4-BE49-F238E27FC236}">
                <a16:creationId xmlns:a16="http://schemas.microsoft.com/office/drawing/2014/main" id="{E8598FB9-1DF2-468C-90E9-45DA4FE0A520}"/>
              </a:ext>
            </a:extLst>
          </p:cNvPr>
          <p:cNvSpPr>
            <a:spLocks noGrp="1"/>
          </p:cNvSpPr>
          <p:nvPr>
            <p:ph idx="12" sz="quarter" type="sldNum"/>
          </p:nvPr>
        </p:nvSpPr>
        <p:spPr/>
        <p:txBody>
          <a:bodyPr numCol="1"/>
          <a:lstStyle/>
          <a:p>
            <a:fld id="{43299E05-DCC1-4001-B86F-DE99A63EBC26}" type="slidenum">
              <a:rPr lang="en-US" smtClean="0"/>
              <a:t>‹#›</a:t>
            </a:fld>
            <a:endParaRPr dirty="0" lang="en-US"/>
          </a:p>
        </p:txBody>
      </p:sp>
    </p:spTree>
    <p:extLst>
      <p:ext uri="{BB962C8B-B14F-4D97-AF65-F5344CB8AC3E}">
        <p14:creationId xmlns:p14="http://schemas.microsoft.com/office/powerpoint/2010/main" val="455968990"/>
      </p:ext>
    </p:extLst>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B1C9E9-A8FD-4778-AFEA-E13E86F73DDA}"/>
              </a:ext>
            </a:extLst>
          </p:cNvPr>
          <p:cNvSpPr>
            <a:spLocks noGrp="1"/>
          </p:cNvSpPr>
          <p:nvPr>
            <p:ph type="title"/>
          </p:nvPr>
        </p:nvSpPr>
        <p:spPr>
          <a:xfrm>
            <a:off x="838200" y="365125"/>
            <a:ext cx="10515600" cy="1325563"/>
          </a:xfrm>
          <a:prstGeom prst="rect">
            <a:avLst/>
          </a:prstGeom>
        </p:spPr>
        <p:txBody>
          <a:bodyPr anchor="ctr" bIns="45720" lIns="91440" numCol="1" rIns="91440" rtlCol="0" tIns="45720" vert="horz">
            <a:normAutofit/>
          </a:bodyPr>
          <a:lstStyle/>
          <a:p>
            <a:r>
              <a:rPr lang="en-US"/>
              <a:t>Click to edit Master title style</a:t>
            </a:r>
          </a:p>
        </p:txBody>
      </p:sp>
      <p:sp>
        <p:nvSpPr>
          <p:cNvPr id="3" name="Text Placeholder 2">
            <a:extLst>
              <a:ext uri="{FF2B5EF4-FFF2-40B4-BE49-F238E27FC236}">
                <a16:creationId xmlns:a16="http://schemas.microsoft.com/office/drawing/2014/main" id="{C62295E7-55AE-4324-9462-6CAFE25F2009}"/>
              </a:ext>
            </a:extLst>
          </p:cNvPr>
          <p:cNvSpPr>
            <a:spLocks noGrp="1"/>
          </p:cNvSpPr>
          <p:nvPr>
            <p:ph idx="1" type="body"/>
          </p:nvPr>
        </p:nvSpPr>
        <p:spPr>
          <a:xfrm>
            <a:off x="838200" y="1825625"/>
            <a:ext cx="10515600" cy="4351338"/>
          </a:xfrm>
          <a:prstGeom prst="rect">
            <a:avLst/>
          </a:prstGeom>
        </p:spPr>
        <p:txBody>
          <a:bodyPr bIns="45720" lIns="91440" numCol="1" rIns="91440" rtlCol="0" tIns="45720"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5F3B6-1704-4917-860E-BFDEFA0B12CA}"/>
              </a:ext>
            </a:extLst>
          </p:cNvPr>
          <p:cNvSpPr>
            <a:spLocks noGrp="1"/>
          </p:cNvSpPr>
          <p:nvPr>
            <p:ph idx="2" sz="half" type="dt"/>
          </p:nvPr>
        </p:nvSpPr>
        <p:spPr>
          <a:xfrm>
            <a:off x="838200" y="6356350"/>
            <a:ext cx="2743200" cy="365125"/>
          </a:xfrm>
          <a:prstGeom prst="rect">
            <a:avLst/>
          </a:prstGeom>
        </p:spPr>
        <p:txBody>
          <a:bodyPr anchor="ctr" bIns="45720" lIns="91440" numCol="1" rIns="91440" rtlCol="0" tIns="45720" vert="horz"/>
          <a:lstStyle>
            <a:lvl1pPr algn="l">
              <a:defRPr sz="1200">
                <a:solidFill>
                  <a:schemeClr val="tx1">
                    <a:tint val="75000"/>
                  </a:schemeClr>
                </a:solidFill>
              </a:defRPr>
            </a:lvl1pPr>
          </a:lstStyle>
          <a:p>
            <a:fld id="{96ACCA86-130E-404B-B6BC-26DBA0F2DD5A}" type="datetimeFigureOut">
              <a:rPr lang="en-US" smtClean="0"/>
              <a:t>7/26/2018</a:t>
            </a:fld>
            <a:endParaRPr dirty="0" lang="en-US"/>
          </a:p>
        </p:txBody>
      </p:sp>
      <p:sp>
        <p:nvSpPr>
          <p:cNvPr id="5" name="Footer Placeholder 4">
            <a:extLst>
              <a:ext uri="{FF2B5EF4-FFF2-40B4-BE49-F238E27FC236}">
                <a16:creationId xmlns:a16="http://schemas.microsoft.com/office/drawing/2014/main" id="{94713560-42CC-41A6-892A-52956E3A21D6}"/>
              </a:ext>
            </a:extLst>
          </p:cNvPr>
          <p:cNvSpPr>
            <a:spLocks noGrp="1"/>
          </p:cNvSpPr>
          <p:nvPr>
            <p:ph idx="3" sz="quarter" type="ftr"/>
          </p:nvPr>
        </p:nvSpPr>
        <p:spPr>
          <a:xfrm>
            <a:off x="4038600" y="6356350"/>
            <a:ext cx="4114800" cy="365125"/>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dirty="0" lang="en-US"/>
          </a:p>
        </p:txBody>
      </p:sp>
      <p:sp>
        <p:nvSpPr>
          <p:cNvPr id="6" name="Slide Number Placeholder 5">
            <a:extLst>
              <a:ext uri="{FF2B5EF4-FFF2-40B4-BE49-F238E27FC236}">
                <a16:creationId xmlns:a16="http://schemas.microsoft.com/office/drawing/2014/main" id="{AB5512E1-077F-4D35-853A-8EFD68C7ADE0}"/>
              </a:ext>
            </a:extLst>
          </p:cNvPr>
          <p:cNvSpPr>
            <a:spLocks noGrp="1"/>
          </p:cNvSpPr>
          <p:nvPr>
            <p:ph idx="4" sz="quarter" type="sldNum"/>
          </p:nvPr>
        </p:nvSpPr>
        <p:spPr>
          <a:xfrm>
            <a:off x="8610600" y="6356350"/>
            <a:ext cx="2743200" cy="365125"/>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43299E05-DCC1-4001-B86F-DE99A63EBC26}" type="slidenum">
              <a:rPr lang="en-US" smtClean="0"/>
              <a:t>‹#›</a:t>
            </a:fld>
            <a:endParaRPr dirty="0" lang="en-US"/>
          </a:p>
        </p:txBody>
      </p:sp>
    </p:spTree>
    <p:extLst>
      <p:ext uri="{BB962C8B-B14F-4D97-AF65-F5344CB8AC3E}">
        <p14:creationId xmlns:p14="http://schemas.microsoft.com/office/powerpoint/2010/main" val="110595838"/>
      </p:ext>
    </p:extLst>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eaLnBrk="1" hangingPunct="1" latinLnBrk="0" rtl="0">
        <a:lnSpc>
          <a:spcPct val="90000"/>
        </a:lnSpc>
        <a:spcBef>
          <a:spcPct val="0"/>
        </a:spcBef>
        <a:buNone/>
        <a:defRPr kern="1200" sz="44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7.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9.pn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0.pn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1.pn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2.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3.pn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4.gif"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2.pn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6.pn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16.pn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16.pn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6.pn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2.pn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17.pn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18.pn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19.pn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0.pn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21.pn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2.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3.pn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24.pn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25.pn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26.pn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2.PN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27.pn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28.pn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29.pn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30.pn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31.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31.pn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32.pn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33.pn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34.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2" Target="../media/image35.png" Type="http://schemas.openxmlformats.org/officeDocument/2006/relationships/imag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36.png" Type="http://schemas.openxmlformats.org/officeDocument/2006/relationships/imag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3" Target="../media/image37.pn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38.pn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41.png" Type="http://schemas.openxmlformats.org/officeDocument/2006/relationships/image"/><Relationship Id="rId2" Target="../media/image40.pn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3" Target="../media/image43.png" Type="http://schemas.openxmlformats.org/officeDocument/2006/relationships/image"/><Relationship Id="rId2" Target="../media/image42.png" Type="http://schemas.openxmlformats.org/officeDocument/2006/relationships/imag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39.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3.pn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4.pn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5.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6.pn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6050-0D0A-4655-9868-8614C7D4DA02}"/>
              </a:ext>
            </a:extLst>
          </p:cNvPr>
          <p:cNvSpPr>
            <a:spLocks noGrp="1"/>
          </p:cNvSpPr>
          <p:nvPr>
            <p:ph type="ctrTitle"/>
          </p:nvPr>
        </p:nvSpPr>
        <p:spPr/>
        <p:txBody>
          <a:bodyPr numCol="1"/>
          <a:lstStyle/>
          <a:p>
            <a:r>
              <a:rPr dirty="0" lang="en-US"/>
              <a:t>Introduction to</a:t>
            </a:r>
            <a:br>
              <a:rPr dirty="0" lang="en-US"/>
            </a:br>
            <a:r>
              <a:rPr dirty="0" lang="en-US"/>
              <a:t>single-cell RNA-seq</a:t>
            </a:r>
          </a:p>
        </p:txBody>
      </p:sp>
      <p:sp>
        <p:nvSpPr>
          <p:cNvPr id="3" name="Subtitle 2">
            <a:extLst>
              <a:ext uri="{FF2B5EF4-FFF2-40B4-BE49-F238E27FC236}">
                <a16:creationId xmlns:a16="http://schemas.microsoft.com/office/drawing/2014/main" id="{CF6BCD84-2241-4B7F-8F69-E1A0150A8EA4}"/>
              </a:ext>
            </a:extLst>
          </p:cNvPr>
          <p:cNvSpPr>
            <a:spLocks noGrp="1"/>
          </p:cNvSpPr>
          <p:nvPr>
            <p:ph idx="1" type="subTitle"/>
          </p:nvPr>
        </p:nvSpPr>
        <p:spPr/>
        <p:txBody>
          <a:bodyPr numCol="1">
            <a:normAutofit lnSpcReduction="10000"/>
          </a:bodyPr>
          <a:lstStyle/>
          <a:p>
            <a:r>
              <a:rPr dirty="0" lang="en-US"/>
              <a:t>Konstantin Zaitsev</a:t>
            </a:r>
            <a:br>
              <a:rPr dirty="0" lang="en-US"/>
            </a:br>
            <a:r>
              <a:rPr dirty="0" lang="en-US"/>
              <a:t>Washington University in Saint Louis / ITMO University</a:t>
            </a:r>
          </a:p>
          <a:p>
            <a:r>
              <a:rPr dirty="0" lang="en-US"/>
              <a:t>Bioinformatics summer school 2018</a:t>
            </a:r>
          </a:p>
          <a:p>
            <a:r>
              <a:rPr dirty="0" lang="en-US"/>
              <a:t>25.07.2018</a:t>
            </a:r>
          </a:p>
        </p:txBody>
      </p:sp>
    </p:spTree>
    <p:extLst>
      <p:ext uri="{BB962C8B-B14F-4D97-AF65-F5344CB8AC3E}">
        <p14:creationId xmlns:p14="http://schemas.microsoft.com/office/powerpoint/2010/main" val="154903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E19863-16B1-4E12-A0C5-93FC26A5B1DC}"/>
              </a:ext>
            </a:extLst>
          </p:cNvPr>
          <p:cNvPicPr>
            <a:picLocks noChangeAspect="1" noGrp="1"/>
          </p:cNvPicPr>
          <p:nvPr>
            <p:ph idx="1"/>
          </p:nvPr>
        </p:nvPicPr>
        <p:blipFill>
          <a:blip r:embed="rId2"/>
          <a:stretch>
            <a:fillRect/>
          </a:stretch>
        </p:blipFill>
        <p:spPr>
          <a:xfrm>
            <a:off x="438150" y="250984"/>
            <a:ext cx="8119846" cy="5954554"/>
          </a:xfrm>
          <a:prstGeom prst="rect">
            <a:avLst/>
          </a:prstGeom>
        </p:spPr>
      </p:pic>
      <p:sp>
        <p:nvSpPr>
          <p:cNvPr id="5" name="TextBox 4">
            <a:extLst>
              <a:ext uri="{FF2B5EF4-FFF2-40B4-BE49-F238E27FC236}">
                <a16:creationId xmlns:a16="http://schemas.microsoft.com/office/drawing/2014/main" id="{2FA3BCB8-497F-49D0-A483-45C9981CC62D}"/>
              </a:ext>
            </a:extLst>
          </p:cNvPr>
          <p:cNvSpPr txBox="1"/>
          <p:nvPr/>
        </p:nvSpPr>
        <p:spPr>
          <a:xfrm>
            <a:off x="8982075" y="1076325"/>
            <a:ext cx="2298258" cy="646331"/>
          </a:xfrm>
          <a:prstGeom prst="rect">
            <a:avLst/>
          </a:prstGeom>
          <a:noFill/>
        </p:spPr>
        <p:txBody>
          <a:bodyPr numCol="1" rtlCol="0" wrap="none">
            <a:spAutoFit/>
          </a:bodyPr>
          <a:lstStyle/>
          <a:p>
            <a:r>
              <a:rPr dirty="0" err="1" lang="en-US"/>
              <a:t>Tirosh</a:t>
            </a:r>
            <a:r>
              <a:rPr dirty="0" lang="en-US"/>
              <a:t>, </a:t>
            </a:r>
            <a:r>
              <a:rPr dirty="0" err="1" lang="en-US"/>
              <a:t>Izar</a:t>
            </a:r>
            <a:r>
              <a:rPr dirty="0" lang="en-US"/>
              <a:t> et al,  2016</a:t>
            </a:r>
          </a:p>
          <a:p>
            <a:r>
              <a:rPr dirty="0" lang="en-US"/>
              <a:t>~ 4645 cells</a:t>
            </a:r>
          </a:p>
        </p:txBody>
      </p:sp>
      <p:sp>
        <p:nvSpPr>
          <p:cNvPr id="2" name="Slide Number Placeholder 1">
            <a:extLst>
              <a:ext uri="{FF2B5EF4-FFF2-40B4-BE49-F238E27FC236}">
                <a16:creationId xmlns:a16="http://schemas.microsoft.com/office/drawing/2014/main" id="{591AC653-8C81-471A-AABC-9DD01CE411B5}"/>
              </a:ext>
            </a:extLst>
          </p:cNvPr>
          <p:cNvSpPr>
            <a:spLocks noGrp="1"/>
          </p:cNvSpPr>
          <p:nvPr>
            <p:ph idx="12" sz="quarter" type="sldNum"/>
          </p:nvPr>
        </p:nvSpPr>
        <p:spPr/>
        <p:txBody>
          <a:bodyPr numCol="1"/>
          <a:lstStyle/>
          <a:p>
            <a:fld id="{12E3FDFE-0087-4446-84A8-84BEFB65B49F}" type="slidenum">
              <a:rPr lang="en-US" smtClean="0"/>
              <a:t>10</a:t>
            </a:fld>
            <a:endParaRPr lang="en-US"/>
          </a:p>
        </p:txBody>
      </p:sp>
    </p:spTree>
    <p:extLst>
      <p:ext uri="{BB962C8B-B14F-4D97-AF65-F5344CB8AC3E}">
        <p14:creationId xmlns:p14="http://schemas.microsoft.com/office/powerpoint/2010/main" val="319993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1ABD-DDF5-4348-AEF6-839B9359F1FB}"/>
              </a:ext>
            </a:extLst>
          </p:cNvPr>
          <p:cNvSpPr>
            <a:spLocks noGrp="1"/>
          </p:cNvSpPr>
          <p:nvPr>
            <p:ph type="title"/>
          </p:nvPr>
        </p:nvSpPr>
        <p:spPr/>
        <p:txBody>
          <a:bodyPr numCol="1"/>
          <a:lstStyle/>
          <a:p>
            <a:endParaRPr lang="en-US"/>
          </a:p>
        </p:txBody>
      </p:sp>
      <p:sp>
        <p:nvSpPr>
          <p:cNvPr id="3" name="Content Placeholder 2">
            <a:extLst>
              <a:ext uri="{FF2B5EF4-FFF2-40B4-BE49-F238E27FC236}">
                <a16:creationId xmlns:a16="http://schemas.microsoft.com/office/drawing/2014/main" id="{3A47D13B-3157-44E2-8632-5D4666F98A81}"/>
              </a:ext>
            </a:extLst>
          </p:cNvPr>
          <p:cNvSpPr>
            <a:spLocks noGrp="1"/>
          </p:cNvSpPr>
          <p:nvPr>
            <p:ph idx="1"/>
          </p:nvPr>
        </p:nvSpPr>
        <p:spPr/>
        <p:txBody>
          <a:bodyPr numCol="1"/>
          <a:lstStyle/>
          <a:p>
            <a:endParaRPr lang="en-US"/>
          </a:p>
        </p:txBody>
      </p:sp>
      <p:pic>
        <p:nvPicPr>
          <p:cNvPr id="4" name="Picture 3">
            <a:extLst>
              <a:ext uri="{FF2B5EF4-FFF2-40B4-BE49-F238E27FC236}">
                <a16:creationId xmlns:a16="http://schemas.microsoft.com/office/drawing/2014/main" id="{D28DCD6F-4291-4387-B201-0DCDBA3EF432}"/>
              </a:ext>
            </a:extLst>
          </p:cNvPr>
          <p:cNvPicPr>
            <a:picLocks noChangeAspect="1"/>
          </p:cNvPicPr>
          <p:nvPr/>
        </p:nvPicPr>
        <p:blipFill>
          <a:blip r:embed="rId2"/>
          <a:stretch>
            <a:fillRect/>
          </a:stretch>
        </p:blipFill>
        <p:spPr>
          <a:xfrm>
            <a:off x="0" y="0"/>
            <a:ext cx="12093850" cy="6858000"/>
          </a:xfrm>
          <a:prstGeom prst="rect">
            <a:avLst/>
          </a:prstGeom>
        </p:spPr>
      </p:pic>
      <p:sp>
        <p:nvSpPr>
          <p:cNvPr id="5" name="TextBox 4">
            <a:extLst>
              <a:ext uri="{FF2B5EF4-FFF2-40B4-BE49-F238E27FC236}">
                <a16:creationId xmlns:a16="http://schemas.microsoft.com/office/drawing/2014/main" id="{3DE0348A-DC36-48AA-808D-98675C539E9D}"/>
              </a:ext>
            </a:extLst>
          </p:cNvPr>
          <p:cNvSpPr txBox="1"/>
          <p:nvPr/>
        </p:nvSpPr>
        <p:spPr>
          <a:xfrm>
            <a:off x="5524500" y="3829050"/>
            <a:ext cx="2157963" cy="523220"/>
          </a:xfrm>
          <a:prstGeom prst="rect">
            <a:avLst/>
          </a:prstGeom>
          <a:noFill/>
        </p:spPr>
        <p:txBody>
          <a:bodyPr numCol="1" rtlCol="0" wrap="none">
            <a:spAutoFit/>
          </a:bodyPr>
          <a:lstStyle/>
          <a:p>
            <a:r>
              <a:rPr dirty="0" lang="en-US" sz="2800"/>
              <a:t>~ 68 000 cells</a:t>
            </a:r>
          </a:p>
        </p:txBody>
      </p:sp>
      <p:sp>
        <p:nvSpPr>
          <p:cNvPr id="6" name="Slide Number Placeholder 5">
            <a:extLst>
              <a:ext uri="{FF2B5EF4-FFF2-40B4-BE49-F238E27FC236}">
                <a16:creationId xmlns:a16="http://schemas.microsoft.com/office/drawing/2014/main" id="{16B61502-B07C-472A-BB42-B85A835B8453}"/>
              </a:ext>
            </a:extLst>
          </p:cNvPr>
          <p:cNvSpPr>
            <a:spLocks noGrp="1"/>
          </p:cNvSpPr>
          <p:nvPr>
            <p:ph idx="12" sz="quarter" type="sldNum"/>
          </p:nvPr>
        </p:nvSpPr>
        <p:spPr/>
        <p:txBody>
          <a:bodyPr numCol="1"/>
          <a:lstStyle/>
          <a:p>
            <a:fld id="{12E3FDFE-0087-4446-84A8-84BEFB65B49F}" type="slidenum">
              <a:rPr lang="en-US" smtClean="0"/>
              <a:t>11</a:t>
            </a:fld>
            <a:endParaRPr lang="en-US"/>
          </a:p>
        </p:txBody>
      </p:sp>
    </p:spTree>
    <p:extLst>
      <p:ext uri="{BB962C8B-B14F-4D97-AF65-F5344CB8AC3E}">
        <p14:creationId xmlns:p14="http://schemas.microsoft.com/office/powerpoint/2010/main" val="297297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3923-D08C-4C6A-91B7-96E1685415C5}"/>
              </a:ext>
            </a:extLst>
          </p:cNvPr>
          <p:cNvSpPr>
            <a:spLocks noGrp="1"/>
          </p:cNvSpPr>
          <p:nvPr>
            <p:ph type="title"/>
          </p:nvPr>
        </p:nvSpPr>
        <p:spPr/>
        <p:txBody>
          <a:bodyPr numCol="1"/>
          <a:lstStyle/>
          <a:p>
            <a:endParaRPr lang="en-US"/>
          </a:p>
        </p:txBody>
      </p:sp>
      <p:sp>
        <p:nvSpPr>
          <p:cNvPr id="3" name="Content Placeholder 2">
            <a:extLst>
              <a:ext uri="{FF2B5EF4-FFF2-40B4-BE49-F238E27FC236}">
                <a16:creationId xmlns:a16="http://schemas.microsoft.com/office/drawing/2014/main" id="{DD48D45C-9D1B-4483-BFCC-DBE2B7267111}"/>
              </a:ext>
            </a:extLst>
          </p:cNvPr>
          <p:cNvSpPr>
            <a:spLocks noGrp="1"/>
          </p:cNvSpPr>
          <p:nvPr>
            <p:ph idx="1"/>
          </p:nvPr>
        </p:nvSpPr>
        <p:spPr/>
        <p:txBody>
          <a:bodyPr numCol="1"/>
          <a:lstStyle/>
          <a:p>
            <a:endParaRPr lang="en-US"/>
          </a:p>
        </p:txBody>
      </p:sp>
      <p:pic>
        <p:nvPicPr>
          <p:cNvPr id="4" name="Picture 3">
            <a:extLst>
              <a:ext uri="{FF2B5EF4-FFF2-40B4-BE49-F238E27FC236}">
                <a16:creationId xmlns:a16="http://schemas.microsoft.com/office/drawing/2014/main" id="{7E04741C-B232-472D-94E1-1A275F90B8B7}"/>
              </a:ext>
            </a:extLst>
          </p:cNvPr>
          <p:cNvPicPr>
            <a:picLocks noChangeAspect="1"/>
          </p:cNvPicPr>
          <p:nvPr/>
        </p:nvPicPr>
        <p:blipFill>
          <a:blip r:embed="rId2"/>
          <a:stretch>
            <a:fillRect/>
          </a:stretch>
        </p:blipFill>
        <p:spPr>
          <a:xfrm>
            <a:off x="1577980" y="0"/>
            <a:ext cx="8823559" cy="6858000"/>
          </a:xfrm>
          <a:prstGeom prst="rect">
            <a:avLst/>
          </a:prstGeom>
        </p:spPr>
      </p:pic>
      <p:sp>
        <p:nvSpPr>
          <p:cNvPr id="5" name="TextBox 4">
            <a:extLst>
              <a:ext uri="{FF2B5EF4-FFF2-40B4-BE49-F238E27FC236}">
                <a16:creationId xmlns:a16="http://schemas.microsoft.com/office/drawing/2014/main" id="{B6174D2F-FD8E-48F8-A5F8-3BB2148D77F9}"/>
              </a:ext>
            </a:extLst>
          </p:cNvPr>
          <p:cNvSpPr txBox="1"/>
          <p:nvPr/>
        </p:nvSpPr>
        <p:spPr>
          <a:xfrm>
            <a:off x="6928338" y="5684594"/>
            <a:ext cx="1543371" cy="369332"/>
          </a:xfrm>
          <a:prstGeom prst="rect">
            <a:avLst/>
          </a:prstGeom>
          <a:noFill/>
        </p:spPr>
        <p:txBody>
          <a:bodyPr numCol="1" rtlCol="0" wrap="none">
            <a:spAutoFit/>
          </a:bodyPr>
          <a:lstStyle/>
          <a:p>
            <a:r>
              <a:rPr dirty="0" lang="en-US"/>
              <a:t>February 2018</a:t>
            </a:r>
          </a:p>
        </p:txBody>
      </p:sp>
      <p:sp>
        <p:nvSpPr>
          <p:cNvPr id="6" name="Slide Number Placeholder 5">
            <a:extLst>
              <a:ext uri="{FF2B5EF4-FFF2-40B4-BE49-F238E27FC236}">
                <a16:creationId xmlns:a16="http://schemas.microsoft.com/office/drawing/2014/main" id="{65C3A99D-238C-472C-B783-D979F2246B52}"/>
              </a:ext>
            </a:extLst>
          </p:cNvPr>
          <p:cNvSpPr>
            <a:spLocks noGrp="1"/>
          </p:cNvSpPr>
          <p:nvPr>
            <p:ph idx="12" sz="quarter" type="sldNum"/>
          </p:nvPr>
        </p:nvSpPr>
        <p:spPr/>
        <p:txBody>
          <a:bodyPr numCol="1"/>
          <a:lstStyle/>
          <a:p>
            <a:fld id="{12E3FDFE-0087-4446-84A8-84BEFB65B49F}" type="slidenum">
              <a:rPr lang="en-US" smtClean="0"/>
              <a:t>12</a:t>
            </a:fld>
            <a:endParaRPr lang="en-US"/>
          </a:p>
        </p:txBody>
      </p:sp>
    </p:spTree>
    <p:extLst>
      <p:ext uri="{BB962C8B-B14F-4D97-AF65-F5344CB8AC3E}">
        <p14:creationId xmlns:p14="http://schemas.microsoft.com/office/powerpoint/2010/main" val="73411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Основные трудности</a:t>
            </a:r>
            <a:endParaRPr dirty="0" lang="en-US"/>
          </a:p>
        </p:txBody>
      </p:sp>
      <p:sp>
        <p:nvSpPr>
          <p:cNvPr id="3" name="Content Placeholder 2"/>
          <p:cNvSpPr>
            <a:spLocks noGrp="1"/>
          </p:cNvSpPr>
          <p:nvPr>
            <p:ph idx="1"/>
          </p:nvPr>
        </p:nvSpPr>
        <p:spPr>
          <a:xfrm>
            <a:off x="838200" y="1825625"/>
            <a:ext cx="10515600" cy="4351338"/>
          </a:xfrm>
        </p:spPr>
        <p:txBody>
          <a:bodyPr numCol="1"/>
          <a:lstStyle/>
          <a:p>
            <a:r>
              <a:rPr altLang="ru-RU" b="1" dirty="0" lang="ru-RU"/>
              <a:t>Как </a:t>
            </a:r>
            <a:r>
              <a:rPr altLang="ru-RU" b="1" dirty="0" err="1" lang="ru-RU"/>
              <a:t>амплифицировать</a:t>
            </a:r>
            <a:r>
              <a:rPr altLang="ru-RU" b="1" dirty="0" lang="ru-RU"/>
              <a:t> и секвенировать малое количество РНК (в среднем клетка млекопитающих содержит только 200 000 молекул мРНК)?</a:t>
            </a:r>
          </a:p>
          <a:p>
            <a:r>
              <a:rPr altLang="ru-RU" dirty="0" lang="ru-RU"/>
              <a:t>Как изолировать клетки друг от друга?</a:t>
            </a:r>
          </a:p>
          <a:p>
            <a:r>
              <a:rPr altLang="ru-RU" dirty="0" lang="ru-RU"/>
              <a:t>Как работать с большим количеством клеток?</a:t>
            </a:r>
            <a:endParaRPr dirty="0" lang="en-US"/>
          </a:p>
        </p:txBody>
      </p:sp>
      <p:sp>
        <p:nvSpPr>
          <p:cNvPr id="4" name="Slide Number Placeholder 3">
            <a:extLst>
              <a:ext uri="{FF2B5EF4-FFF2-40B4-BE49-F238E27FC236}">
                <a16:creationId xmlns:a16="http://schemas.microsoft.com/office/drawing/2014/main" id="{6308C4DB-0367-40B1-ABE7-2032EEF67A7B}"/>
              </a:ext>
            </a:extLst>
          </p:cNvPr>
          <p:cNvSpPr>
            <a:spLocks noGrp="1"/>
          </p:cNvSpPr>
          <p:nvPr>
            <p:ph idx="12" sz="quarter" type="sldNum"/>
          </p:nvPr>
        </p:nvSpPr>
        <p:spPr/>
        <p:txBody>
          <a:bodyPr numCol="1"/>
          <a:lstStyle/>
          <a:p>
            <a:fld id="{12E3FDFE-0087-4446-84A8-84BEFB65B49F}" type="slidenum">
              <a:rPr lang="en-US" smtClean="0"/>
              <a:t>13</a:t>
            </a:fld>
            <a:endParaRPr lang="en-US"/>
          </a:p>
        </p:txBody>
      </p:sp>
    </p:spTree>
    <p:extLst>
      <p:ext uri="{BB962C8B-B14F-4D97-AF65-F5344CB8AC3E}">
        <p14:creationId xmlns:p14="http://schemas.microsoft.com/office/powerpoint/2010/main" val="312979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Малый размер библиотеки</a:t>
            </a:r>
            <a:endParaRPr dirty="0" lang="en-US"/>
          </a:p>
        </p:txBody>
      </p:sp>
      <p:sp>
        <p:nvSpPr>
          <p:cNvPr id="3" name="Content Placeholder 2"/>
          <p:cNvSpPr>
            <a:spLocks noGrp="1"/>
          </p:cNvSpPr>
          <p:nvPr>
            <p:ph idx="1"/>
          </p:nvPr>
        </p:nvSpPr>
        <p:spPr/>
        <p:txBody>
          <a:bodyPr numCol="1"/>
          <a:lstStyle/>
          <a:p>
            <a:r>
              <a:rPr altLang="ru-RU" dirty="0" lang="ru-RU"/>
              <a:t>Малое количество мРНК дают ещё меньшее количество молекул </a:t>
            </a:r>
            <a:r>
              <a:rPr altLang="ru-RU" dirty="0" err="1" lang="ru-RU"/>
              <a:t>кДНК</a:t>
            </a:r>
            <a:endParaRPr altLang="ru-RU" dirty="0" lang="ru-RU"/>
          </a:p>
          <a:p>
            <a:r>
              <a:rPr altLang="ru-RU" dirty="0" err="1" lang="ru-RU"/>
              <a:t>кДНК</a:t>
            </a:r>
            <a:r>
              <a:rPr altLang="ru-RU" dirty="0" lang="ru-RU"/>
              <a:t> </a:t>
            </a:r>
            <a:r>
              <a:rPr altLang="ru-RU" dirty="0" err="1" lang="ru-RU"/>
              <a:t>амплифицируются</a:t>
            </a:r>
            <a:r>
              <a:rPr altLang="ru-RU" dirty="0" lang="ru-RU"/>
              <a:t> ПЦР-ом</a:t>
            </a:r>
          </a:p>
          <a:p>
            <a:r>
              <a:rPr altLang="ru-RU" dirty="0" lang="ru-RU"/>
              <a:t>Мы не хотим секвенировать много ПЦР дубликатов</a:t>
            </a:r>
            <a:endParaRPr dirty="0" lang="en-US"/>
          </a:p>
          <a:p>
            <a:endParaRPr dirty="0" lang="en-US"/>
          </a:p>
        </p:txBody>
      </p:sp>
      <p:pic>
        <p:nvPicPr>
          <p:cNvPr descr="A picture containing building  Description generated with high confidence"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831" y="3902307"/>
            <a:ext cx="7903480" cy="2645669"/>
          </a:xfrm>
          <a:prstGeom prst="rect">
            <a:avLst/>
          </a:prstGeom>
        </p:spPr>
      </p:pic>
      <p:sp>
        <p:nvSpPr>
          <p:cNvPr id="4" name="Slide Number Placeholder 3">
            <a:extLst>
              <a:ext uri="{FF2B5EF4-FFF2-40B4-BE49-F238E27FC236}">
                <a16:creationId xmlns:a16="http://schemas.microsoft.com/office/drawing/2014/main" id="{6169E341-8F74-41C7-9F02-CBF2B22E1F41}"/>
              </a:ext>
            </a:extLst>
          </p:cNvPr>
          <p:cNvSpPr>
            <a:spLocks noGrp="1"/>
          </p:cNvSpPr>
          <p:nvPr>
            <p:ph idx="12" sz="quarter" type="sldNum"/>
          </p:nvPr>
        </p:nvSpPr>
        <p:spPr/>
        <p:txBody>
          <a:bodyPr numCol="1"/>
          <a:lstStyle/>
          <a:p>
            <a:fld id="{12E3FDFE-0087-4446-84A8-84BEFB65B49F}" type="slidenum">
              <a:rPr lang="en-US" smtClean="0"/>
              <a:t>14</a:t>
            </a:fld>
            <a:endParaRPr lang="en-US"/>
          </a:p>
        </p:txBody>
      </p:sp>
    </p:spTree>
    <p:extLst>
      <p:ext uri="{BB962C8B-B14F-4D97-AF65-F5344CB8AC3E}">
        <p14:creationId xmlns:p14="http://schemas.microsoft.com/office/powerpoint/2010/main" val="330748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noChangeAspect="1"/>
          </p:cNvPicPr>
          <p:nvPr/>
        </p:nvPicPr>
        <p:blipFill rotWithShape="1">
          <a:blip r:embed="rId2">
            <a:extLst>
              <a:ext uri="{28A0092B-C50C-407E-A947-70E740481C1C}">
                <a14:useLocalDpi xmlns:a14="http://schemas.microsoft.com/office/drawing/2010/main" val="0"/>
              </a:ext>
            </a:extLst>
          </a:blip>
          <a:srcRect b="3" l="1342" r="3"/>
          <a:stretch/>
        </p:blipFill>
        <p:spPr>
          <a:xfrm>
            <a:off x="6090613" y="640082"/>
            <a:ext cx="5461724" cy="5577837"/>
          </a:xfrm>
          <a:prstGeom prst="rect">
            <a:avLst/>
          </a:prstGeom>
          <a:effectLst/>
        </p:spPr>
      </p:pic>
      <p:sp>
        <p:nvSpPr>
          <p:cNvPr id="2" name="Title 1"/>
          <p:cNvSpPr>
            <a:spLocks noGrp="1"/>
          </p:cNvSpPr>
          <p:nvPr>
            <p:ph type="title"/>
          </p:nvPr>
        </p:nvSpPr>
        <p:spPr>
          <a:xfrm>
            <a:off x="641309" y="1284586"/>
            <a:ext cx="5127031" cy="1676603"/>
          </a:xfrm>
        </p:spPr>
        <p:txBody>
          <a:bodyPr numCol="1">
            <a:noAutofit/>
          </a:bodyPr>
          <a:lstStyle/>
          <a:p>
            <a:pPr>
              <a:lnSpc>
                <a:spcPct val="70000"/>
              </a:lnSpc>
            </a:pPr>
            <a:r>
              <a:rPr dirty="0" lang="en-US" sz="4000"/>
              <a:t>Template switching PCR</a:t>
            </a:r>
            <a:r>
              <a:rPr altLang="ru-RU" dirty="0" lang="ru-RU" sz="4000"/>
              <a:t> </a:t>
            </a:r>
            <a:br>
              <a:rPr dirty="0" lang="en-US" sz="4000"/>
            </a:br>
            <a:r>
              <a:rPr dirty="0" lang="en-US" sz="4000"/>
              <a:t>for low input</a:t>
            </a:r>
            <a:br>
              <a:rPr dirty="0" lang="en-US" sz="4000"/>
            </a:br>
            <a:br>
              <a:rPr dirty="0" lang="en-US" sz="4000"/>
            </a:br>
            <a:r>
              <a:rPr b="1" dirty="0" lang="en-US" sz="4000"/>
              <a:t>Switching Mechanism At the 5' end of RNA Template</a:t>
            </a:r>
            <a:r>
              <a:rPr dirty="0" lang="en-US" sz="4000"/>
              <a:t> (</a:t>
            </a:r>
            <a:r>
              <a:rPr b="1" dirty="0" lang="en-US" sz="4000"/>
              <a:t>SMART</a:t>
            </a:r>
            <a:r>
              <a:rPr dirty="0" lang="en-US" sz="4000"/>
              <a:t>)</a:t>
            </a:r>
          </a:p>
        </p:txBody>
      </p:sp>
      <p:sp>
        <p:nvSpPr>
          <p:cNvPr id="3" name="Slide Number Placeholder 2">
            <a:extLst>
              <a:ext uri="{FF2B5EF4-FFF2-40B4-BE49-F238E27FC236}">
                <a16:creationId xmlns:a16="http://schemas.microsoft.com/office/drawing/2014/main" id="{FB82A410-3A8C-4DEF-88BD-A250CE1FCE39}"/>
              </a:ext>
            </a:extLst>
          </p:cNvPr>
          <p:cNvSpPr>
            <a:spLocks noGrp="1"/>
          </p:cNvSpPr>
          <p:nvPr>
            <p:ph idx="12" sz="quarter" type="sldNum"/>
          </p:nvPr>
        </p:nvSpPr>
        <p:spPr/>
        <p:txBody>
          <a:bodyPr numCol="1"/>
          <a:lstStyle/>
          <a:p>
            <a:fld id="{12E3FDFE-0087-4446-84A8-84BEFB65B49F}" type="slidenum">
              <a:rPr lang="en-US" smtClean="0"/>
              <a:t>15</a:t>
            </a:fld>
            <a:endParaRPr lang="en-US"/>
          </a:p>
        </p:txBody>
      </p:sp>
    </p:spTree>
    <p:extLst>
      <p:ext uri="{BB962C8B-B14F-4D97-AF65-F5344CB8AC3E}">
        <p14:creationId xmlns:p14="http://schemas.microsoft.com/office/powerpoint/2010/main" val="369430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Основные трудности</a:t>
            </a:r>
            <a:endParaRPr dirty="0" lang="en-US"/>
          </a:p>
        </p:txBody>
      </p:sp>
      <p:sp>
        <p:nvSpPr>
          <p:cNvPr id="3" name="Content Placeholder 2"/>
          <p:cNvSpPr>
            <a:spLocks noGrp="1"/>
          </p:cNvSpPr>
          <p:nvPr>
            <p:ph idx="1"/>
          </p:nvPr>
        </p:nvSpPr>
        <p:spPr>
          <a:xfrm>
            <a:off x="838200" y="1825625"/>
            <a:ext cx="10515600" cy="4351338"/>
          </a:xfrm>
        </p:spPr>
        <p:txBody>
          <a:bodyPr numCol="1"/>
          <a:lstStyle/>
          <a:p>
            <a:r>
              <a:rPr altLang="ru-RU" dirty="0" lang="ru-RU"/>
              <a:t>Как </a:t>
            </a:r>
            <a:r>
              <a:rPr altLang="ru-RU" dirty="0" err="1" lang="ru-RU"/>
              <a:t>амплифицировать</a:t>
            </a:r>
            <a:r>
              <a:rPr altLang="ru-RU" dirty="0" lang="ru-RU"/>
              <a:t> и секвенировать малое количество РНК (в среднем клетка млекопитающих содержит только 200 000 молекул мРНК)?</a:t>
            </a:r>
          </a:p>
          <a:p>
            <a:r>
              <a:rPr altLang="ru-RU" b="1" dirty="0" lang="ru-RU"/>
              <a:t>Как изолировать клетки друг от друга?</a:t>
            </a:r>
          </a:p>
          <a:p>
            <a:r>
              <a:rPr altLang="ru-RU" b="1" dirty="0" lang="ru-RU"/>
              <a:t>Как работать с большим количеством клеток?</a:t>
            </a:r>
            <a:endParaRPr b="1" dirty="0" lang="en-US"/>
          </a:p>
        </p:txBody>
      </p:sp>
      <p:sp>
        <p:nvSpPr>
          <p:cNvPr id="4" name="Slide Number Placeholder 3">
            <a:extLst>
              <a:ext uri="{FF2B5EF4-FFF2-40B4-BE49-F238E27FC236}">
                <a16:creationId xmlns:a16="http://schemas.microsoft.com/office/drawing/2014/main" id="{6308C4DB-0367-40B1-ABE7-2032EEF67A7B}"/>
              </a:ext>
            </a:extLst>
          </p:cNvPr>
          <p:cNvSpPr>
            <a:spLocks noGrp="1"/>
          </p:cNvSpPr>
          <p:nvPr>
            <p:ph idx="12" sz="quarter" type="sldNum"/>
          </p:nvPr>
        </p:nvSpPr>
        <p:spPr/>
        <p:txBody>
          <a:bodyPr numCol="1"/>
          <a:lstStyle/>
          <a:p>
            <a:fld id="{12E3FDFE-0087-4446-84A8-84BEFB65B49F}" type="slidenum">
              <a:rPr lang="en-US" smtClean="0"/>
              <a:t>16</a:t>
            </a:fld>
            <a:endParaRPr lang="en-US"/>
          </a:p>
        </p:txBody>
      </p:sp>
    </p:spTree>
    <p:extLst>
      <p:ext uri="{BB962C8B-B14F-4D97-AF65-F5344CB8AC3E}">
        <p14:creationId xmlns:p14="http://schemas.microsoft.com/office/powerpoint/2010/main" val="346486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Drop-seq</a:t>
            </a:r>
          </a:p>
        </p:txBody>
      </p:sp>
      <p:pic>
        <p:nvPicPr>
          <p:cNvPr id="5" name="Content Placeholder 4"/>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297411" y="1504949"/>
            <a:ext cx="11597178" cy="4981575"/>
          </a:xfrm>
        </p:spPr>
      </p:pic>
      <p:sp>
        <p:nvSpPr>
          <p:cNvPr id="3" name="Rectangle 2"/>
          <p:cNvSpPr/>
          <p:nvPr/>
        </p:nvSpPr>
        <p:spPr>
          <a:xfrm>
            <a:off x="8534400" y="1592580"/>
            <a:ext cx="3360189"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4" name="Rectangle 3"/>
          <p:cNvSpPr/>
          <p:nvPr/>
        </p:nvSpPr>
        <p:spPr>
          <a:xfrm>
            <a:off x="510540" y="4221480"/>
            <a:ext cx="11384049" cy="210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6" name="Slide Number Placeholder 5">
            <a:extLst>
              <a:ext uri="{FF2B5EF4-FFF2-40B4-BE49-F238E27FC236}">
                <a16:creationId xmlns:a16="http://schemas.microsoft.com/office/drawing/2014/main" id="{72E3BDD9-729B-4E96-8878-B64E9E9AB3EA}"/>
              </a:ext>
            </a:extLst>
          </p:cNvPr>
          <p:cNvSpPr>
            <a:spLocks noGrp="1"/>
          </p:cNvSpPr>
          <p:nvPr>
            <p:ph idx="12" sz="quarter" type="sldNum"/>
          </p:nvPr>
        </p:nvSpPr>
        <p:spPr/>
        <p:txBody>
          <a:bodyPr numCol="1"/>
          <a:lstStyle/>
          <a:p>
            <a:fld id="{12E3FDFE-0087-4446-84A8-84BEFB65B49F}" type="slidenum">
              <a:rPr lang="en-US" smtClean="0"/>
              <a:t>17</a:t>
            </a:fld>
            <a:endParaRPr lang="en-US"/>
          </a:p>
        </p:txBody>
      </p:sp>
    </p:spTree>
    <p:extLst>
      <p:ext uri="{BB962C8B-B14F-4D97-AF65-F5344CB8AC3E}">
        <p14:creationId xmlns:p14="http://schemas.microsoft.com/office/powerpoint/2010/main" val="328687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Как это выглядит в жизни?</a:t>
            </a:r>
            <a:endParaRPr dirty="0" lang="en-US"/>
          </a:p>
        </p:txBody>
      </p:sp>
      <p:sp>
        <p:nvSpPr>
          <p:cNvPr id="3" name="Content Placeholder 2"/>
          <p:cNvSpPr>
            <a:spLocks noGrp="1"/>
          </p:cNvSpPr>
          <p:nvPr>
            <p:ph idx="1"/>
          </p:nvPr>
        </p:nvSpPr>
        <p:spPr/>
        <p:txBody>
          <a:bodyPr numCol="1"/>
          <a:lstStyle/>
          <a:p>
            <a:endParaRPr lang="en-US"/>
          </a:p>
        </p:txBody>
      </p:sp>
      <p:pic>
        <p:nvPicPr>
          <p:cNvPr id="5" name="Picture 4"/>
          <p:cNvPicPr>
            <a:picLocks noChangeAspect="1"/>
          </p:cNvPicPr>
          <p:nvPr/>
        </p:nvPicPr>
        <p:blipFill>
          <a:blip r:embed="rId2"/>
          <a:stretch>
            <a:fillRect/>
          </a:stretch>
        </p:blipFill>
        <p:spPr>
          <a:xfrm>
            <a:off x="1909762" y="1643856"/>
            <a:ext cx="7267575" cy="4714875"/>
          </a:xfrm>
          <a:prstGeom prst="rect">
            <a:avLst/>
          </a:prstGeom>
        </p:spPr>
      </p:pic>
      <p:sp>
        <p:nvSpPr>
          <p:cNvPr id="4" name="Slide Number Placeholder 3">
            <a:extLst>
              <a:ext uri="{FF2B5EF4-FFF2-40B4-BE49-F238E27FC236}">
                <a16:creationId xmlns:a16="http://schemas.microsoft.com/office/drawing/2014/main" id="{5F2BD067-C39E-49EA-A261-F46630A5AADA}"/>
              </a:ext>
            </a:extLst>
          </p:cNvPr>
          <p:cNvSpPr>
            <a:spLocks noGrp="1"/>
          </p:cNvSpPr>
          <p:nvPr>
            <p:ph idx="12" sz="quarter" type="sldNum"/>
          </p:nvPr>
        </p:nvSpPr>
        <p:spPr/>
        <p:txBody>
          <a:bodyPr numCol="1"/>
          <a:lstStyle/>
          <a:p>
            <a:fld id="{12E3FDFE-0087-4446-84A8-84BEFB65B49F}" type="slidenum">
              <a:rPr lang="en-US" smtClean="0"/>
              <a:t>18</a:t>
            </a:fld>
            <a:endParaRPr lang="en-US"/>
          </a:p>
        </p:txBody>
      </p:sp>
    </p:spTree>
    <p:extLst>
      <p:ext uri="{BB962C8B-B14F-4D97-AF65-F5344CB8AC3E}">
        <p14:creationId xmlns:p14="http://schemas.microsoft.com/office/powerpoint/2010/main" val="105373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Как это выглядит в жизни?</a:t>
            </a:r>
            <a:endParaRPr dirty="0" lang="en-US"/>
          </a:p>
        </p:txBody>
      </p:sp>
      <p:pic>
        <p:nvPicPr>
          <p:cNvPr id="5" name="Content Placeholder 4"/>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1013958" y="2335778"/>
            <a:ext cx="10164084" cy="2541021"/>
          </a:xfrm>
        </p:spPr>
      </p:pic>
      <p:sp>
        <p:nvSpPr>
          <p:cNvPr id="3" name="Slide Number Placeholder 2">
            <a:extLst>
              <a:ext uri="{FF2B5EF4-FFF2-40B4-BE49-F238E27FC236}">
                <a16:creationId xmlns:a16="http://schemas.microsoft.com/office/drawing/2014/main" id="{F8D1D686-AC3C-4F66-B777-CE9CE652F0F6}"/>
              </a:ext>
            </a:extLst>
          </p:cNvPr>
          <p:cNvSpPr>
            <a:spLocks noGrp="1"/>
          </p:cNvSpPr>
          <p:nvPr>
            <p:ph idx="12" sz="quarter" type="sldNum"/>
          </p:nvPr>
        </p:nvSpPr>
        <p:spPr/>
        <p:txBody>
          <a:bodyPr numCol="1"/>
          <a:lstStyle/>
          <a:p>
            <a:fld id="{12E3FDFE-0087-4446-84A8-84BEFB65B49F}" type="slidenum">
              <a:rPr lang="en-US" smtClean="0"/>
              <a:t>19</a:t>
            </a:fld>
            <a:endParaRPr lang="en-US"/>
          </a:p>
        </p:txBody>
      </p:sp>
    </p:spTree>
    <p:extLst>
      <p:ext uri="{BB962C8B-B14F-4D97-AF65-F5344CB8AC3E}">
        <p14:creationId xmlns:p14="http://schemas.microsoft.com/office/powerpoint/2010/main" val="313601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2976-F57D-46BC-976C-E84566D38EDE}"/>
              </a:ext>
            </a:extLst>
          </p:cNvPr>
          <p:cNvSpPr>
            <a:spLocks noGrp="1"/>
          </p:cNvSpPr>
          <p:nvPr>
            <p:ph type="title"/>
          </p:nvPr>
        </p:nvSpPr>
        <p:spPr/>
        <p:txBody>
          <a:bodyPr numCol="1"/>
          <a:lstStyle/>
          <a:p>
            <a:r>
              <a:rPr dirty="0" lang="en-US"/>
              <a:t>Mic check</a:t>
            </a:r>
          </a:p>
        </p:txBody>
      </p:sp>
      <p:pic>
        <p:nvPicPr>
          <p:cNvPr descr="Image result for mic" id="1026" name="Picture 2">
            <a:extLst>
              <a:ext uri="{FF2B5EF4-FFF2-40B4-BE49-F238E27FC236}">
                <a16:creationId xmlns:a16="http://schemas.microsoft.com/office/drawing/2014/main" id="{228A7244-EBC6-4187-9C7B-C5813C2CD63F}"/>
              </a:ext>
            </a:extLst>
          </p:cNvPr>
          <p:cNvPicPr>
            <a:picLocks noChangeArrowheads="1" noChangeAspect="1"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873413" y="1825625"/>
            <a:ext cx="24451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1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Drop-seq</a:t>
            </a:r>
          </a:p>
        </p:txBody>
      </p:sp>
      <p:pic>
        <p:nvPicPr>
          <p:cNvPr id="5" name="Content Placeholder 4"/>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297411" y="1504949"/>
            <a:ext cx="11597178" cy="4981575"/>
          </a:xfrm>
        </p:spPr>
      </p:pic>
      <p:sp>
        <p:nvSpPr>
          <p:cNvPr id="3" name="Rectangle 2"/>
          <p:cNvSpPr/>
          <p:nvPr/>
        </p:nvSpPr>
        <p:spPr>
          <a:xfrm>
            <a:off x="6004560" y="4450080"/>
            <a:ext cx="5981700" cy="172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4" name="Slide Number Placeholder 3">
            <a:extLst>
              <a:ext uri="{FF2B5EF4-FFF2-40B4-BE49-F238E27FC236}">
                <a16:creationId xmlns:a16="http://schemas.microsoft.com/office/drawing/2014/main" id="{867EF174-152B-4BE0-B8C9-C08E872F72F3}"/>
              </a:ext>
            </a:extLst>
          </p:cNvPr>
          <p:cNvSpPr>
            <a:spLocks noGrp="1"/>
          </p:cNvSpPr>
          <p:nvPr>
            <p:ph idx="12" sz="quarter" type="sldNum"/>
          </p:nvPr>
        </p:nvSpPr>
        <p:spPr/>
        <p:txBody>
          <a:bodyPr numCol="1"/>
          <a:lstStyle/>
          <a:p>
            <a:fld id="{12E3FDFE-0087-4446-84A8-84BEFB65B49F}" type="slidenum">
              <a:rPr lang="en-US" smtClean="0"/>
              <a:t>20</a:t>
            </a:fld>
            <a:endParaRPr lang="en-US"/>
          </a:p>
        </p:txBody>
      </p:sp>
    </p:spTree>
    <p:extLst>
      <p:ext uri="{BB962C8B-B14F-4D97-AF65-F5344CB8AC3E}">
        <p14:creationId xmlns:p14="http://schemas.microsoft.com/office/powerpoint/2010/main" val="249432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err="1" lang="ru-RU"/>
              <a:t>Баркодирование</a:t>
            </a:r>
            <a:endParaRPr dirty="0" lang="en-US"/>
          </a:p>
        </p:txBody>
      </p:sp>
      <p:pic>
        <p:nvPicPr>
          <p:cNvPr id="4" name="Content Placeholder 3"/>
          <p:cNvPicPr>
            <a:picLocks noChangeAspect="1" noGrp="1"/>
          </p:cNvPicPr>
          <p:nvPr>
            <p:ph idx="1"/>
          </p:nvPr>
        </p:nvPicPr>
        <p:blipFill>
          <a:blip r:embed="rId2"/>
          <a:stretch>
            <a:fillRect/>
          </a:stretch>
        </p:blipFill>
        <p:spPr>
          <a:xfrm>
            <a:off x="5357443" y="1435319"/>
            <a:ext cx="6340666" cy="5178345"/>
          </a:xfrm>
          <a:prstGeom prst="rect">
            <a:avLst/>
          </a:prstGeom>
        </p:spPr>
      </p:pic>
      <p:pic>
        <p:nvPicPr>
          <p:cNvPr id="5" name="Picture 4"/>
          <p:cNvPicPr>
            <a:picLocks noChangeAspect="1"/>
          </p:cNvPicPr>
          <p:nvPr/>
        </p:nvPicPr>
        <p:blipFill>
          <a:blip r:embed="rId3"/>
          <a:stretch>
            <a:fillRect/>
          </a:stretch>
        </p:blipFill>
        <p:spPr>
          <a:xfrm>
            <a:off x="614847" y="2414726"/>
            <a:ext cx="5131450" cy="3570282"/>
          </a:xfrm>
          <a:prstGeom prst="rect">
            <a:avLst/>
          </a:prstGeom>
        </p:spPr>
      </p:pic>
      <p:sp>
        <p:nvSpPr>
          <p:cNvPr id="6" name="Rectangle 5"/>
          <p:cNvSpPr/>
          <p:nvPr/>
        </p:nvSpPr>
        <p:spPr>
          <a:xfrm>
            <a:off x="7661429" y="5850384"/>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7" name="Rectangle 6"/>
          <p:cNvSpPr/>
          <p:nvPr/>
        </p:nvSpPr>
        <p:spPr>
          <a:xfrm>
            <a:off x="8967926" y="57719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8" name="Rectangle 7"/>
          <p:cNvSpPr/>
          <p:nvPr/>
        </p:nvSpPr>
        <p:spPr>
          <a:xfrm>
            <a:off x="6354932" y="5850384"/>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cxnSp>
        <p:nvCxnSpPr>
          <p:cNvPr id="10" name="Straight Arrow Connector 9"/>
          <p:cNvCxnSpPr>
            <a:cxnSpLocks/>
          </p:cNvCxnSpPr>
          <p:nvPr/>
        </p:nvCxnSpPr>
        <p:spPr>
          <a:xfrm flipH="1">
            <a:off x="4492101" y="3906588"/>
            <a:ext cx="2809674" cy="9672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9120326" y="59243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3" name="Slide Number Placeholder 2">
            <a:extLst>
              <a:ext uri="{FF2B5EF4-FFF2-40B4-BE49-F238E27FC236}">
                <a16:creationId xmlns:a16="http://schemas.microsoft.com/office/drawing/2014/main" id="{4D3F2F1F-ED45-4D7A-8CF1-4FA741761B40}"/>
              </a:ext>
            </a:extLst>
          </p:cNvPr>
          <p:cNvSpPr>
            <a:spLocks noGrp="1"/>
          </p:cNvSpPr>
          <p:nvPr>
            <p:ph idx="12" sz="quarter" type="sldNum"/>
          </p:nvPr>
        </p:nvSpPr>
        <p:spPr/>
        <p:txBody>
          <a:bodyPr numCol="1"/>
          <a:lstStyle/>
          <a:p>
            <a:fld id="{12E3FDFE-0087-4446-84A8-84BEFB65B49F}" type="slidenum">
              <a:rPr lang="en-US" smtClean="0"/>
              <a:t>21</a:t>
            </a:fld>
            <a:endParaRPr lang="en-US"/>
          </a:p>
        </p:txBody>
      </p:sp>
    </p:spTree>
    <p:extLst>
      <p:ext uri="{BB962C8B-B14F-4D97-AF65-F5344CB8AC3E}">
        <p14:creationId xmlns:p14="http://schemas.microsoft.com/office/powerpoint/2010/main" val="340349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err="1" lang="ru-RU"/>
              <a:t>Баркодирование</a:t>
            </a:r>
            <a:endParaRPr dirty="0" lang="en-US"/>
          </a:p>
        </p:txBody>
      </p:sp>
      <p:pic>
        <p:nvPicPr>
          <p:cNvPr id="4" name="Content Placeholder 3"/>
          <p:cNvPicPr>
            <a:picLocks noChangeAspect="1" noGrp="1"/>
          </p:cNvPicPr>
          <p:nvPr>
            <p:ph idx="1"/>
          </p:nvPr>
        </p:nvPicPr>
        <p:blipFill>
          <a:blip r:embed="rId2"/>
          <a:stretch>
            <a:fillRect/>
          </a:stretch>
        </p:blipFill>
        <p:spPr>
          <a:xfrm>
            <a:off x="5357443" y="1435319"/>
            <a:ext cx="6340666" cy="5178345"/>
          </a:xfrm>
          <a:prstGeom prst="rect">
            <a:avLst/>
          </a:prstGeom>
        </p:spPr>
      </p:pic>
      <p:pic>
        <p:nvPicPr>
          <p:cNvPr id="5" name="Picture 4"/>
          <p:cNvPicPr>
            <a:picLocks noChangeAspect="1"/>
          </p:cNvPicPr>
          <p:nvPr/>
        </p:nvPicPr>
        <p:blipFill>
          <a:blip r:embed="rId3"/>
          <a:stretch>
            <a:fillRect/>
          </a:stretch>
        </p:blipFill>
        <p:spPr>
          <a:xfrm>
            <a:off x="614847" y="2414726"/>
            <a:ext cx="5131450" cy="3570282"/>
          </a:xfrm>
          <a:prstGeom prst="rect">
            <a:avLst/>
          </a:prstGeom>
        </p:spPr>
      </p:pic>
      <p:sp>
        <p:nvSpPr>
          <p:cNvPr id="6" name="Rectangle 5"/>
          <p:cNvSpPr/>
          <p:nvPr/>
        </p:nvSpPr>
        <p:spPr>
          <a:xfrm>
            <a:off x="7661429" y="5850384"/>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7" name="Rectangle 6"/>
          <p:cNvSpPr/>
          <p:nvPr/>
        </p:nvSpPr>
        <p:spPr>
          <a:xfrm>
            <a:off x="8967926" y="57719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cxnSp>
        <p:nvCxnSpPr>
          <p:cNvPr id="10" name="Straight Arrow Connector 9"/>
          <p:cNvCxnSpPr>
            <a:cxnSpLocks/>
          </p:cNvCxnSpPr>
          <p:nvPr/>
        </p:nvCxnSpPr>
        <p:spPr>
          <a:xfrm flipH="1">
            <a:off x="4492101" y="3906588"/>
            <a:ext cx="2809674" cy="9672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9120326" y="59243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3" name="Slide Number Placeholder 2">
            <a:extLst>
              <a:ext uri="{FF2B5EF4-FFF2-40B4-BE49-F238E27FC236}">
                <a16:creationId xmlns:a16="http://schemas.microsoft.com/office/drawing/2014/main" id="{15FEE37E-758B-45BD-99E3-A23BE6797A03}"/>
              </a:ext>
            </a:extLst>
          </p:cNvPr>
          <p:cNvSpPr>
            <a:spLocks noGrp="1"/>
          </p:cNvSpPr>
          <p:nvPr>
            <p:ph idx="12" sz="quarter" type="sldNum"/>
          </p:nvPr>
        </p:nvSpPr>
        <p:spPr/>
        <p:txBody>
          <a:bodyPr numCol="1"/>
          <a:lstStyle/>
          <a:p>
            <a:fld id="{12E3FDFE-0087-4446-84A8-84BEFB65B49F}" type="slidenum">
              <a:rPr lang="en-US" smtClean="0"/>
              <a:t>22</a:t>
            </a:fld>
            <a:endParaRPr lang="en-US"/>
          </a:p>
        </p:txBody>
      </p:sp>
    </p:spTree>
    <p:extLst>
      <p:ext uri="{BB962C8B-B14F-4D97-AF65-F5344CB8AC3E}">
        <p14:creationId xmlns:p14="http://schemas.microsoft.com/office/powerpoint/2010/main" val="121731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err="1" lang="ru-RU"/>
              <a:t>Баркодирование</a:t>
            </a:r>
            <a:endParaRPr dirty="0" lang="en-US"/>
          </a:p>
        </p:txBody>
      </p:sp>
      <p:pic>
        <p:nvPicPr>
          <p:cNvPr id="4" name="Content Placeholder 3"/>
          <p:cNvPicPr>
            <a:picLocks noChangeAspect="1" noGrp="1"/>
          </p:cNvPicPr>
          <p:nvPr>
            <p:ph idx="1"/>
          </p:nvPr>
        </p:nvPicPr>
        <p:blipFill>
          <a:blip r:embed="rId2"/>
          <a:stretch>
            <a:fillRect/>
          </a:stretch>
        </p:blipFill>
        <p:spPr>
          <a:xfrm>
            <a:off x="5357443" y="1435319"/>
            <a:ext cx="6340666" cy="5178345"/>
          </a:xfrm>
          <a:prstGeom prst="rect">
            <a:avLst/>
          </a:prstGeom>
        </p:spPr>
      </p:pic>
      <p:pic>
        <p:nvPicPr>
          <p:cNvPr id="5" name="Picture 4"/>
          <p:cNvPicPr>
            <a:picLocks noChangeAspect="1"/>
          </p:cNvPicPr>
          <p:nvPr/>
        </p:nvPicPr>
        <p:blipFill>
          <a:blip r:embed="rId3"/>
          <a:stretch>
            <a:fillRect/>
          </a:stretch>
        </p:blipFill>
        <p:spPr>
          <a:xfrm>
            <a:off x="614847" y="2414726"/>
            <a:ext cx="5131450" cy="3570282"/>
          </a:xfrm>
          <a:prstGeom prst="rect">
            <a:avLst/>
          </a:prstGeom>
        </p:spPr>
      </p:pic>
      <p:sp>
        <p:nvSpPr>
          <p:cNvPr id="7" name="Rectangle 6"/>
          <p:cNvSpPr/>
          <p:nvPr/>
        </p:nvSpPr>
        <p:spPr>
          <a:xfrm>
            <a:off x="8967926" y="57719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cxnSp>
        <p:nvCxnSpPr>
          <p:cNvPr id="10" name="Straight Arrow Connector 9"/>
          <p:cNvCxnSpPr>
            <a:cxnSpLocks/>
          </p:cNvCxnSpPr>
          <p:nvPr/>
        </p:nvCxnSpPr>
        <p:spPr>
          <a:xfrm flipH="1">
            <a:off x="4492101" y="3906588"/>
            <a:ext cx="2809674" cy="9672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9120326" y="5924365"/>
            <a:ext cx="1100831" cy="76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12" name="TextBox 11"/>
          <p:cNvSpPr txBox="1"/>
          <p:nvPr/>
        </p:nvSpPr>
        <p:spPr>
          <a:xfrm>
            <a:off x="7482402" y="4918121"/>
            <a:ext cx="1566454" cy="830997"/>
          </a:xfrm>
          <a:prstGeom prst="rect">
            <a:avLst/>
          </a:prstGeom>
          <a:noFill/>
        </p:spPr>
        <p:txBody>
          <a:bodyPr numCol="1" rtlCol="0" wrap="none">
            <a:spAutoFit/>
          </a:bodyPr>
          <a:lstStyle/>
          <a:p>
            <a:pPr algn="ctr"/>
            <a:r>
              <a:rPr dirty="0" lang="en-US" sz="2400"/>
              <a:t>12 bases = </a:t>
            </a:r>
          </a:p>
          <a:p>
            <a:pPr algn="ctr"/>
            <a:r>
              <a:rPr dirty="0" lang="en-US" sz="2400"/>
              <a:t>16 777 216</a:t>
            </a:r>
          </a:p>
        </p:txBody>
      </p:sp>
      <p:sp>
        <p:nvSpPr>
          <p:cNvPr id="3" name="Slide Number Placeholder 2">
            <a:extLst>
              <a:ext uri="{FF2B5EF4-FFF2-40B4-BE49-F238E27FC236}">
                <a16:creationId xmlns:a16="http://schemas.microsoft.com/office/drawing/2014/main" id="{899649CC-FA95-447B-B5C2-0BDFEC411804}"/>
              </a:ext>
            </a:extLst>
          </p:cNvPr>
          <p:cNvSpPr>
            <a:spLocks noGrp="1"/>
          </p:cNvSpPr>
          <p:nvPr>
            <p:ph idx="12" sz="quarter" type="sldNum"/>
          </p:nvPr>
        </p:nvSpPr>
        <p:spPr/>
        <p:txBody>
          <a:bodyPr numCol="1"/>
          <a:lstStyle/>
          <a:p>
            <a:fld id="{12E3FDFE-0087-4446-84A8-84BEFB65B49F}" type="slidenum">
              <a:rPr lang="en-US" smtClean="0"/>
              <a:t>23</a:t>
            </a:fld>
            <a:endParaRPr lang="en-US"/>
          </a:p>
        </p:txBody>
      </p:sp>
    </p:spTree>
    <p:extLst>
      <p:ext uri="{BB962C8B-B14F-4D97-AF65-F5344CB8AC3E}">
        <p14:creationId xmlns:p14="http://schemas.microsoft.com/office/powerpoint/2010/main" val="280503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err="1" lang="ru-RU"/>
              <a:t>Баркодирование</a:t>
            </a:r>
            <a:endParaRPr dirty="0" lang="en-US"/>
          </a:p>
        </p:txBody>
      </p:sp>
      <p:pic>
        <p:nvPicPr>
          <p:cNvPr id="4" name="Content Placeholder 3"/>
          <p:cNvPicPr>
            <a:picLocks noChangeAspect="1" noGrp="1"/>
          </p:cNvPicPr>
          <p:nvPr>
            <p:ph idx="1"/>
          </p:nvPr>
        </p:nvPicPr>
        <p:blipFill>
          <a:blip r:embed="rId2"/>
          <a:stretch>
            <a:fillRect/>
          </a:stretch>
        </p:blipFill>
        <p:spPr>
          <a:xfrm>
            <a:off x="5357443" y="1435319"/>
            <a:ext cx="6340666" cy="5178345"/>
          </a:xfrm>
          <a:prstGeom prst="rect">
            <a:avLst/>
          </a:prstGeom>
        </p:spPr>
      </p:pic>
      <p:pic>
        <p:nvPicPr>
          <p:cNvPr id="5" name="Picture 4"/>
          <p:cNvPicPr>
            <a:picLocks noChangeAspect="1"/>
          </p:cNvPicPr>
          <p:nvPr/>
        </p:nvPicPr>
        <p:blipFill>
          <a:blip r:embed="rId3"/>
          <a:stretch>
            <a:fillRect/>
          </a:stretch>
        </p:blipFill>
        <p:spPr>
          <a:xfrm>
            <a:off x="614847" y="2414726"/>
            <a:ext cx="5131450" cy="3570282"/>
          </a:xfrm>
          <a:prstGeom prst="rect">
            <a:avLst/>
          </a:prstGeom>
        </p:spPr>
      </p:pic>
      <p:cxnSp>
        <p:nvCxnSpPr>
          <p:cNvPr id="10" name="Straight Arrow Connector 9"/>
          <p:cNvCxnSpPr>
            <a:cxnSpLocks/>
          </p:cNvCxnSpPr>
          <p:nvPr/>
        </p:nvCxnSpPr>
        <p:spPr>
          <a:xfrm flipH="1">
            <a:off x="4492101" y="3906588"/>
            <a:ext cx="2809674" cy="9672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482402" y="4918121"/>
            <a:ext cx="1566454" cy="830997"/>
          </a:xfrm>
          <a:prstGeom prst="rect">
            <a:avLst/>
          </a:prstGeom>
          <a:noFill/>
        </p:spPr>
        <p:txBody>
          <a:bodyPr numCol="1" rtlCol="0" wrap="none">
            <a:spAutoFit/>
          </a:bodyPr>
          <a:lstStyle/>
          <a:p>
            <a:pPr algn="ctr"/>
            <a:r>
              <a:rPr dirty="0" lang="en-US" sz="2400"/>
              <a:t>12 bases = </a:t>
            </a:r>
          </a:p>
          <a:p>
            <a:pPr algn="ctr"/>
            <a:r>
              <a:rPr dirty="0" lang="en-US" sz="2400"/>
              <a:t>16 777 216</a:t>
            </a:r>
          </a:p>
        </p:txBody>
      </p:sp>
      <p:sp>
        <p:nvSpPr>
          <p:cNvPr id="12" name="TextBox 11"/>
          <p:cNvSpPr txBox="1"/>
          <p:nvPr/>
        </p:nvSpPr>
        <p:spPr>
          <a:xfrm>
            <a:off x="8941110" y="6101068"/>
            <a:ext cx="1404552" cy="830997"/>
          </a:xfrm>
          <a:prstGeom prst="rect">
            <a:avLst/>
          </a:prstGeom>
          <a:noFill/>
        </p:spPr>
        <p:txBody>
          <a:bodyPr numCol="1" rtlCol="0" wrap="none">
            <a:spAutoFit/>
          </a:bodyPr>
          <a:lstStyle/>
          <a:p>
            <a:pPr algn="ctr"/>
            <a:r>
              <a:rPr dirty="0" lang="en-US" sz="2400"/>
              <a:t>8 bases = </a:t>
            </a:r>
          </a:p>
          <a:p>
            <a:pPr algn="ctr"/>
            <a:r>
              <a:rPr dirty="0" lang="en-US" sz="2400"/>
              <a:t>65 536</a:t>
            </a:r>
          </a:p>
        </p:txBody>
      </p:sp>
      <p:sp>
        <p:nvSpPr>
          <p:cNvPr id="3" name="Slide Number Placeholder 2">
            <a:extLst>
              <a:ext uri="{FF2B5EF4-FFF2-40B4-BE49-F238E27FC236}">
                <a16:creationId xmlns:a16="http://schemas.microsoft.com/office/drawing/2014/main" id="{31FD4250-F095-45D2-BF90-CC675D4B0D78}"/>
              </a:ext>
            </a:extLst>
          </p:cNvPr>
          <p:cNvSpPr>
            <a:spLocks noGrp="1"/>
          </p:cNvSpPr>
          <p:nvPr>
            <p:ph idx="12" sz="quarter" type="sldNum"/>
          </p:nvPr>
        </p:nvSpPr>
        <p:spPr/>
        <p:txBody>
          <a:bodyPr numCol="1"/>
          <a:lstStyle/>
          <a:p>
            <a:fld id="{12E3FDFE-0087-4446-84A8-84BEFB65B49F}" type="slidenum">
              <a:rPr lang="en-US" smtClean="0"/>
              <a:t>24</a:t>
            </a:fld>
            <a:endParaRPr lang="en-US"/>
          </a:p>
        </p:txBody>
      </p:sp>
    </p:spTree>
    <p:extLst>
      <p:ext uri="{BB962C8B-B14F-4D97-AF65-F5344CB8AC3E}">
        <p14:creationId xmlns:p14="http://schemas.microsoft.com/office/powerpoint/2010/main" val="350536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Drop-seq</a:t>
            </a:r>
          </a:p>
        </p:txBody>
      </p:sp>
      <p:pic>
        <p:nvPicPr>
          <p:cNvPr id="5" name="Content Placeholder 4"/>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297411" y="1504949"/>
            <a:ext cx="11597178" cy="4981575"/>
          </a:xfrm>
        </p:spPr>
      </p:pic>
      <p:sp>
        <p:nvSpPr>
          <p:cNvPr id="3" name="Slide Number Placeholder 2">
            <a:extLst>
              <a:ext uri="{FF2B5EF4-FFF2-40B4-BE49-F238E27FC236}">
                <a16:creationId xmlns:a16="http://schemas.microsoft.com/office/drawing/2014/main" id="{BA6BED36-78EA-4287-AB13-38919C5896D2}"/>
              </a:ext>
            </a:extLst>
          </p:cNvPr>
          <p:cNvSpPr>
            <a:spLocks noGrp="1"/>
          </p:cNvSpPr>
          <p:nvPr>
            <p:ph idx="12" sz="quarter" type="sldNum"/>
          </p:nvPr>
        </p:nvSpPr>
        <p:spPr/>
        <p:txBody>
          <a:bodyPr numCol="1"/>
          <a:lstStyle/>
          <a:p>
            <a:fld id="{12E3FDFE-0087-4446-84A8-84BEFB65B49F}" type="slidenum">
              <a:rPr lang="en-US" smtClean="0"/>
              <a:t>25</a:t>
            </a:fld>
            <a:endParaRPr lang="en-US"/>
          </a:p>
        </p:txBody>
      </p:sp>
    </p:spTree>
    <p:extLst>
      <p:ext uri="{BB962C8B-B14F-4D97-AF65-F5344CB8AC3E}">
        <p14:creationId xmlns:p14="http://schemas.microsoft.com/office/powerpoint/2010/main" val="124769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cell phone  Description generated with very high confidence" id="7" name="Content Placeholder 6">
            <a:extLst>
              <a:ext uri="{FF2B5EF4-FFF2-40B4-BE49-F238E27FC236}">
                <a16:creationId xmlns:a16="http://schemas.microsoft.com/office/drawing/2014/main" id="{2C53B095-56C3-4D06-BEFF-C82C74542D85}"/>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6FB095DC-E893-4F3E-BD3F-7AC9EA700B61}"/>
              </a:ext>
            </a:extLst>
          </p:cNvPr>
          <p:cNvSpPr>
            <a:spLocks noGrp="1"/>
          </p:cNvSpPr>
          <p:nvPr>
            <p:ph idx="12" sz="quarter" type="sldNum"/>
          </p:nvPr>
        </p:nvSpPr>
        <p:spPr/>
        <p:txBody>
          <a:bodyPr numCol="1"/>
          <a:lstStyle/>
          <a:p>
            <a:fld id="{12E3FDFE-0087-4446-84A8-84BEFB65B49F}" type="slidenum">
              <a:rPr lang="en-US" smtClean="0"/>
              <a:t>26</a:t>
            </a:fld>
            <a:endParaRPr lang="en-US"/>
          </a:p>
        </p:txBody>
      </p:sp>
    </p:spTree>
    <p:extLst>
      <p:ext uri="{BB962C8B-B14F-4D97-AF65-F5344CB8AC3E}">
        <p14:creationId xmlns:p14="http://schemas.microsoft.com/office/powerpoint/2010/main" val="62427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cell phone  Description generated with very high confidence" id="5" name="Content Placeholder 4">
            <a:extLst>
              <a:ext uri="{FF2B5EF4-FFF2-40B4-BE49-F238E27FC236}">
                <a16:creationId xmlns:a16="http://schemas.microsoft.com/office/drawing/2014/main" id="{9AF795D6-2CD5-4392-A7E8-C2AEC39A3377}"/>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7E7EECD6-E0B9-4F8F-BC7D-F3BF2CBB949D}"/>
              </a:ext>
            </a:extLst>
          </p:cNvPr>
          <p:cNvSpPr>
            <a:spLocks noGrp="1"/>
          </p:cNvSpPr>
          <p:nvPr>
            <p:ph idx="12" sz="quarter" type="sldNum"/>
          </p:nvPr>
        </p:nvSpPr>
        <p:spPr/>
        <p:txBody>
          <a:bodyPr numCol="1"/>
          <a:lstStyle/>
          <a:p>
            <a:fld id="{12E3FDFE-0087-4446-84A8-84BEFB65B49F}" type="slidenum">
              <a:rPr lang="en-US" smtClean="0"/>
              <a:t>27</a:t>
            </a:fld>
            <a:endParaRPr lang="en-US"/>
          </a:p>
        </p:txBody>
      </p:sp>
    </p:spTree>
    <p:extLst>
      <p:ext uri="{BB962C8B-B14F-4D97-AF65-F5344CB8AC3E}">
        <p14:creationId xmlns:p14="http://schemas.microsoft.com/office/powerpoint/2010/main" val="1965622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cell phone  Description generated with very high confidence" id="5" name="Content Placeholder 4">
            <a:extLst>
              <a:ext uri="{FF2B5EF4-FFF2-40B4-BE49-F238E27FC236}">
                <a16:creationId xmlns:a16="http://schemas.microsoft.com/office/drawing/2014/main" id="{82E38E73-0100-4729-99F5-A44365BD02CE}"/>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31D11415-0F6A-497A-8190-4823F6E07052}"/>
              </a:ext>
            </a:extLst>
          </p:cNvPr>
          <p:cNvSpPr>
            <a:spLocks noGrp="1"/>
          </p:cNvSpPr>
          <p:nvPr>
            <p:ph idx="12" sz="quarter" type="sldNum"/>
          </p:nvPr>
        </p:nvSpPr>
        <p:spPr/>
        <p:txBody>
          <a:bodyPr numCol="1"/>
          <a:lstStyle/>
          <a:p>
            <a:fld id="{12E3FDFE-0087-4446-84A8-84BEFB65B49F}" type="slidenum">
              <a:rPr lang="en-US" smtClean="0"/>
              <a:t>28</a:t>
            </a:fld>
            <a:endParaRPr lang="en-US"/>
          </a:p>
        </p:txBody>
      </p:sp>
    </p:spTree>
    <p:extLst>
      <p:ext uri="{BB962C8B-B14F-4D97-AF65-F5344CB8AC3E}">
        <p14:creationId xmlns:p14="http://schemas.microsoft.com/office/powerpoint/2010/main" val="208092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social media post  Description generated with very high confidence" id="5" name="Content Placeholder 4">
            <a:extLst>
              <a:ext uri="{FF2B5EF4-FFF2-40B4-BE49-F238E27FC236}">
                <a16:creationId xmlns:a16="http://schemas.microsoft.com/office/drawing/2014/main" id="{35B3AAFF-1411-48DA-8A8C-D02B52E9CCAC}"/>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85EC105D-4BF4-4E0A-A25E-CCA3AD8D4F19}"/>
              </a:ext>
            </a:extLst>
          </p:cNvPr>
          <p:cNvSpPr>
            <a:spLocks noGrp="1"/>
          </p:cNvSpPr>
          <p:nvPr>
            <p:ph idx="12" sz="quarter" type="sldNum"/>
          </p:nvPr>
        </p:nvSpPr>
        <p:spPr/>
        <p:txBody>
          <a:bodyPr numCol="1"/>
          <a:lstStyle/>
          <a:p>
            <a:fld id="{12E3FDFE-0087-4446-84A8-84BEFB65B49F}" type="slidenum">
              <a:rPr lang="en-US" smtClean="0"/>
              <a:t>29</a:t>
            </a:fld>
            <a:endParaRPr lang="en-US"/>
          </a:p>
        </p:txBody>
      </p:sp>
    </p:spTree>
    <p:extLst>
      <p:ext uri="{BB962C8B-B14F-4D97-AF65-F5344CB8AC3E}">
        <p14:creationId xmlns:p14="http://schemas.microsoft.com/office/powerpoint/2010/main" val="250017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B1AE-0D44-40F8-AD21-80D598060EE3}"/>
              </a:ext>
            </a:extLst>
          </p:cNvPr>
          <p:cNvSpPr>
            <a:spLocks noGrp="1"/>
          </p:cNvSpPr>
          <p:nvPr>
            <p:ph type="title"/>
          </p:nvPr>
        </p:nvSpPr>
        <p:spPr/>
        <p:txBody>
          <a:bodyPr numCol="1"/>
          <a:lstStyle/>
          <a:p>
            <a:r>
              <a:rPr dirty="0" lang="en-US"/>
              <a:t>RNA-seq</a:t>
            </a:r>
            <a:r>
              <a:rPr altLang="ru-RU" dirty="0" lang="ru-RU"/>
              <a:t> шпаргалка</a:t>
            </a:r>
            <a:endParaRPr dirty="0" lang="en-US"/>
          </a:p>
        </p:txBody>
      </p:sp>
      <p:sp>
        <p:nvSpPr>
          <p:cNvPr id="3" name="Content Placeholder 2">
            <a:extLst>
              <a:ext uri="{FF2B5EF4-FFF2-40B4-BE49-F238E27FC236}">
                <a16:creationId xmlns:a16="http://schemas.microsoft.com/office/drawing/2014/main" id="{7256510B-7482-4945-BC05-4ADAA8DBB6A4}"/>
              </a:ext>
            </a:extLst>
          </p:cNvPr>
          <p:cNvSpPr>
            <a:spLocks noGrp="1"/>
          </p:cNvSpPr>
          <p:nvPr>
            <p:ph idx="1"/>
          </p:nvPr>
        </p:nvSpPr>
        <p:spPr/>
        <p:txBody>
          <a:bodyPr numCol="1">
            <a:normAutofit/>
          </a:bodyPr>
          <a:lstStyle/>
          <a:p>
            <a:r>
              <a:rPr dirty="0" lang="en-US" sz="3200"/>
              <a:t>RNA-seq</a:t>
            </a:r>
            <a:r>
              <a:rPr altLang="ru-RU" dirty="0" lang="ru-RU" sz="3200"/>
              <a:t> – снимок того, что происходит внутри образца в данный момент</a:t>
            </a:r>
          </a:p>
          <a:p>
            <a:r>
              <a:rPr altLang="ru-RU" dirty="0" lang="ru-RU" sz="3200"/>
              <a:t>В большинстве случаев мы не секвенируем РНК, мы секвенируем </a:t>
            </a:r>
            <a:r>
              <a:rPr altLang="ru-RU" dirty="0" err="1" lang="ru-RU" sz="3200"/>
              <a:t>кДНК</a:t>
            </a:r>
            <a:r>
              <a:rPr altLang="ru-RU" dirty="0" lang="ru-RU" sz="3200"/>
              <a:t>:</a:t>
            </a:r>
            <a:endParaRPr dirty="0" lang="en-US" sz="3200"/>
          </a:p>
          <a:p>
            <a:pPr lvl="1"/>
            <a:r>
              <a:rPr altLang="ru-RU" dirty="0" lang="ru-RU" sz="3200"/>
              <a:t>Избавление от </a:t>
            </a:r>
            <a:r>
              <a:rPr altLang="ru-RU" dirty="0" err="1" lang="ru-RU" sz="3200"/>
              <a:t>рибосомальной</a:t>
            </a:r>
            <a:r>
              <a:rPr altLang="ru-RU" dirty="0" lang="ru-RU" sz="3200"/>
              <a:t> РНК (</a:t>
            </a:r>
            <a:r>
              <a:rPr dirty="0" lang="en-US" sz="3200"/>
              <a:t>poly-A selection, </a:t>
            </a:r>
            <a:r>
              <a:rPr dirty="0" err="1" lang="en-US" sz="3200"/>
              <a:t>ribo</a:t>
            </a:r>
            <a:r>
              <a:rPr dirty="0" lang="en-US" sz="3200"/>
              <a:t> zero kit)</a:t>
            </a:r>
            <a:endParaRPr altLang="ru-RU" dirty="0" lang="ru-RU" sz="3200"/>
          </a:p>
          <a:p>
            <a:pPr lvl="1"/>
            <a:r>
              <a:rPr altLang="ru-RU" dirty="0" lang="ru-RU" sz="3200"/>
              <a:t>Обратная транскрипция: РНК -</a:t>
            </a:r>
            <a:r>
              <a:rPr dirty="0" lang="en-US" sz="3200"/>
              <a:t>&gt; </a:t>
            </a:r>
            <a:r>
              <a:rPr altLang="ru-RU" dirty="0" err="1" lang="ru-RU" sz="3200"/>
              <a:t>кДНК</a:t>
            </a:r>
            <a:endParaRPr altLang="ru-RU" dirty="0" lang="ru-RU" sz="3200"/>
          </a:p>
          <a:p>
            <a:pPr lvl="1"/>
            <a:r>
              <a:rPr altLang="ru-RU" dirty="0" lang="ru-RU" sz="3200"/>
              <a:t>Секвенирование</a:t>
            </a:r>
          </a:p>
          <a:p>
            <a:pPr lvl="1"/>
            <a:endParaRPr altLang="ru-RU" dirty="0" lang="ru-RU" sz="3200"/>
          </a:p>
        </p:txBody>
      </p:sp>
    </p:spTree>
    <p:extLst>
      <p:ext uri="{BB962C8B-B14F-4D97-AF65-F5344CB8AC3E}">
        <p14:creationId xmlns:p14="http://schemas.microsoft.com/office/powerpoint/2010/main" val="292931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social media post  Description generated with very high confidence" id="5" name="Content Placeholder 4">
            <a:extLst>
              <a:ext uri="{FF2B5EF4-FFF2-40B4-BE49-F238E27FC236}">
                <a16:creationId xmlns:a16="http://schemas.microsoft.com/office/drawing/2014/main" id="{B0E1BD71-ACFB-455A-8258-3B9A00595C98}"/>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3BDF0A80-A34F-486E-AEDE-B17EC790D639}"/>
              </a:ext>
            </a:extLst>
          </p:cNvPr>
          <p:cNvSpPr>
            <a:spLocks noGrp="1"/>
          </p:cNvSpPr>
          <p:nvPr>
            <p:ph idx="12" sz="quarter" type="sldNum"/>
          </p:nvPr>
        </p:nvSpPr>
        <p:spPr/>
        <p:txBody>
          <a:bodyPr numCol="1"/>
          <a:lstStyle/>
          <a:p>
            <a:fld id="{12E3FDFE-0087-4446-84A8-84BEFB65B49F}" type="slidenum">
              <a:rPr lang="en-US" smtClean="0"/>
              <a:t>30</a:t>
            </a:fld>
            <a:endParaRPr lang="en-US"/>
          </a:p>
        </p:txBody>
      </p:sp>
    </p:spTree>
    <p:extLst>
      <p:ext uri="{BB962C8B-B14F-4D97-AF65-F5344CB8AC3E}">
        <p14:creationId xmlns:p14="http://schemas.microsoft.com/office/powerpoint/2010/main" val="285331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social media post  Description generated with very high confidence" id="5" name="Content Placeholder 4">
            <a:extLst>
              <a:ext uri="{FF2B5EF4-FFF2-40B4-BE49-F238E27FC236}">
                <a16:creationId xmlns:a16="http://schemas.microsoft.com/office/drawing/2014/main" id="{FE6A5451-ACC8-4658-B9EF-1FE4488A889B}"/>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7D712680-C8C1-418C-A46C-54C3724E99B7}"/>
              </a:ext>
            </a:extLst>
          </p:cNvPr>
          <p:cNvSpPr>
            <a:spLocks noGrp="1"/>
          </p:cNvSpPr>
          <p:nvPr>
            <p:ph idx="12" sz="quarter" type="sldNum"/>
          </p:nvPr>
        </p:nvSpPr>
        <p:spPr/>
        <p:txBody>
          <a:bodyPr numCol="1"/>
          <a:lstStyle/>
          <a:p>
            <a:fld id="{12E3FDFE-0087-4446-84A8-84BEFB65B49F}" type="slidenum">
              <a:rPr lang="en-US" smtClean="0"/>
              <a:t>31</a:t>
            </a:fld>
            <a:endParaRPr lang="en-US"/>
          </a:p>
        </p:txBody>
      </p:sp>
    </p:spTree>
    <p:extLst>
      <p:ext uri="{BB962C8B-B14F-4D97-AF65-F5344CB8AC3E}">
        <p14:creationId xmlns:p14="http://schemas.microsoft.com/office/powerpoint/2010/main" val="1707857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cell phone  Description generated with very high confidence" id="5" name="Content Placeholder 4">
            <a:extLst>
              <a:ext uri="{FF2B5EF4-FFF2-40B4-BE49-F238E27FC236}">
                <a16:creationId xmlns:a16="http://schemas.microsoft.com/office/drawing/2014/main" id="{DCCE72E0-DE6C-442B-BEE7-EA5ED2E1D612}"/>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70776"/>
            <a:ext cx="10515600" cy="3861035"/>
          </a:xfrm>
        </p:spPr>
      </p:pic>
      <p:sp>
        <p:nvSpPr>
          <p:cNvPr id="3" name="Slide Number Placeholder 2">
            <a:extLst>
              <a:ext uri="{FF2B5EF4-FFF2-40B4-BE49-F238E27FC236}">
                <a16:creationId xmlns:a16="http://schemas.microsoft.com/office/drawing/2014/main" id="{07969B15-3C97-4170-9A83-1D25F499DB3D}"/>
              </a:ext>
            </a:extLst>
          </p:cNvPr>
          <p:cNvSpPr>
            <a:spLocks noGrp="1"/>
          </p:cNvSpPr>
          <p:nvPr>
            <p:ph idx="12" sz="quarter" type="sldNum"/>
          </p:nvPr>
        </p:nvSpPr>
        <p:spPr/>
        <p:txBody>
          <a:bodyPr numCol="1"/>
          <a:lstStyle/>
          <a:p>
            <a:fld id="{12E3FDFE-0087-4446-84A8-84BEFB65B49F}" type="slidenum">
              <a:rPr lang="en-US" smtClean="0"/>
              <a:t>32</a:t>
            </a:fld>
            <a:endParaRPr lang="en-US"/>
          </a:p>
        </p:txBody>
      </p:sp>
    </p:spTree>
    <p:extLst>
      <p:ext uri="{BB962C8B-B14F-4D97-AF65-F5344CB8AC3E}">
        <p14:creationId xmlns:p14="http://schemas.microsoft.com/office/powerpoint/2010/main" val="197242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Секвенирование</a:t>
            </a:r>
            <a:endParaRPr dirty="0" lang="en-US"/>
          </a:p>
        </p:txBody>
      </p:sp>
      <p:pic>
        <p:nvPicPr>
          <p:cNvPr descr="A screenshot of a cell phone  Description generated with high confidence" id="5" name="Content Placeholder 4">
            <a:extLst>
              <a:ext uri="{FF2B5EF4-FFF2-40B4-BE49-F238E27FC236}">
                <a16:creationId xmlns:a16="http://schemas.microsoft.com/office/drawing/2014/main" id="{A14600B1-B69C-4BD8-9D89-6B85C6CE2423}"/>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1262913" cy="4333666"/>
          </a:xfrm>
        </p:spPr>
      </p:pic>
      <p:sp>
        <p:nvSpPr>
          <p:cNvPr id="7" name="TextBox 6">
            <a:extLst>
              <a:ext uri="{FF2B5EF4-FFF2-40B4-BE49-F238E27FC236}">
                <a16:creationId xmlns:a16="http://schemas.microsoft.com/office/drawing/2014/main" id="{E124A290-68FB-4CD6-8449-56A9C9650CEC}"/>
              </a:ext>
            </a:extLst>
          </p:cNvPr>
          <p:cNvSpPr txBox="1"/>
          <p:nvPr/>
        </p:nvSpPr>
        <p:spPr>
          <a:xfrm>
            <a:off x="8048625" y="4752975"/>
            <a:ext cx="3362908" cy="646331"/>
          </a:xfrm>
          <a:prstGeom prst="rect">
            <a:avLst/>
          </a:prstGeom>
          <a:noFill/>
        </p:spPr>
        <p:txBody>
          <a:bodyPr numCol="1" rtlCol="0" wrap="none">
            <a:spAutoFit/>
          </a:bodyPr>
          <a:lstStyle/>
          <a:p>
            <a:r>
              <a:rPr altLang="ru-RU" dirty="0" lang="ru-RU"/>
              <a:t>Матрица описывает экспрессию</a:t>
            </a:r>
            <a:br>
              <a:rPr altLang="ru-RU" dirty="0" lang="ru-RU"/>
            </a:br>
            <a:r>
              <a:rPr altLang="ru-RU" dirty="0" lang="ru-RU"/>
              <a:t>тысячи генов в тысячах клеток</a:t>
            </a:r>
          </a:p>
        </p:txBody>
      </p:sp>
      <p:sp>
        <p:nvSpPr>
          <p:cNvPr id="3" name="Slide Number Placeholder 2">
            <a:extLst>
              <a:ext uri="{FF2B5EF4-FFF2-40B4-BE49-F238E27FC236}">
                <a16:creationId xmlns:a16="http://schemas.microsoft.com/office/drawing/2014/main" id="{77D50C90-934D-42BA-A2CD-1A5357C70575}"/>
              </a:ext>
            </a:extLst>
          </p:cNvPr>
          <p:cNvSpPr>
            <a:spLocks noGrp="1"/>
          </p:cNvSpPr>
          <p:nvPr>
            <p:ph idx="12" sz="quarter" type="sldNum"/>
          </p:nvPr>
        </p:nvSpPr>
        <p:spPr/>
        <p:txBody>
          <a:bodyPr numCol="1"/>
          <a:lstStyle/>
          <a:p>
            <a:fld id="{12E3FDFE-0087-4446-84A8-84BEFB65B49F}" type="slidenum">
              <a:rPr lang="en-US" smtClean="0"/>
              <a:t>33</a:t>
            </a:fld>
            <a:endParaRPr lang="en-US"/>
          </a:p>
        </p:txBody>
      </p:sp>
    </p:spTree>
    <p:extLst>
      <p:ext uri="{BB962C8B-B14F-4D97-AF65-F5344CB8AC3E}">
        <p14:creationId xmlns:p14="http://schemas.microsoft.com/office/powerpoint/2010/main" val="340699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Преодолевая трудности</a:t>
            </a:r>
            <a:endParaRPr dirty="0" lang="en-US"/>
          </a:p>
        </p:txBody>
      </p:sp>
      <p:sp>
        <p:nvSpPr>
          <p:cNvPr id="3" name="Content Placeholder 2"/>
          <p:cNvSpPr>
            <a:spLocks noGrp="1"/>
          </p:cNvSpPr>
          <p:nvPr>
            <p:ph idx="1"/>
          </p:nvPr>
        </p:nvSpPr>
        <p:spPr/>
        <p:txBody>
          <a:bodyPr numCol="1"/>
          <a:lstStyle/>
          <a:p>
            <a:r>
              <a:rPr altLang="ru-RU" dirty="0" lang="ru-RU"/>
              <a:t>Малое количество РНК </a:t>
            </a:r>
            <a:r>
              <a:rPr dirty="0" lang="en-US"/>
              <a:t>– template switching PCR</a:t>
            </a:r>
          </a:p>
          <a:p>
            <a:r>
              <a:rPr altLang="ru-RU" dirty="0" lang="ru-RU"/>
              <a:t>Как изолировать клетки </a:t>
            </a:r>
            <a:r>
              <a:rPr dirty="0" lang="en-US"/>
              <a:t>– microfluidics</a:t>
            </a:r>
          </a:p>
          <a:p>
            <a:r>
              <a:rPr altLang="ru-RU" dirty="0" lang="ru-RU"/>
              <a:t>Как идентифицировать прочтения (</a:t>
            </a:r>
            <a:r>
              <a:rPr altLang="ru-RU" dirty="0" err="1" lang="ru-RU"/>
              <a:t>риды</a:t>
            </a:r>
            <a:r>
              <a:rPr altLang="ru-RU" dirty="0" lang="ru-RU"/>
              <a:t>) – </a:t>
            </a:r>
            <a:r>
              <a:rPr dirty="0" lang="en-US"/>
              <a:t>Cell barcodes</a:t>
            </a:r>
          </a:p>
          <a:p>
            <a:r>
              <a:rPr altLang="ru-RU" dirty="0" lang="ru-RU"/>
              <a:t>Как бороться с </a:t>
            </a:r>
            <a:r>
              <a:rPr dirty="0" lang="en-US"/>
              <a:t>PCR-</a:t>
            </a:r>
            <a:r>
              <a:rPr altLang="ru-RU" dirty="0" err="1" lang="ru-RU"/>
              <a:t>дупликатами</a:t>
            </a:r>
            <a:r>
              <a:rPr altLang="ru-RU" dirty="0" lang="ru-RU"/>
              <a:t> </a:t>
            </a:r>
            <a:r>
              <a:rPr dirty="0" lang="en-US"/>
              <a:t>– Cell/UMI barcodes</a:t>
            </a:r>
          </a:p>
          <a:p>
            <a:endParaRPr dirty="0" lang="en-US"/>
          </a:p>
        </p:txBody>
      </p:sp>
      <p:sp>
        <p:nvSpPr>
          <p:cNvPr id="4" name="Slide Number Placeholder 3">
            <a:extLst>
              <a:ext uri="{FF2B5EF4-FFF2-40B4-BE49-F238E27FC236}">
                <a16:creationId xmlns:a16="http://schemas.microsoft.com/office/drawing/2014/main" id="{D6635F2D-8888-4E64-B308-DADB32F5F034}"/>
              </a:ext>
            </a:extLst>
          </p:cNvPr>
          <p:cNvSpPr>
            <a:spLocks noGrp="1"/>
          </p:cNvSpPr>
          <p:nvPr>
            <p:ph idx="12" sz="quarter" type="sldNum"/>
          </p:nvPr>
        </p:nvSpPr>
        <p:spPr/>
        <p:txBody>
          <a:bodyPr numCol="1"/>
          <a:lstStyle/>
          <a:p>
            <a:fld id="{12E3FDFE-0087-4446-84A8-84BEFB65B49F}" type="slidenum">
              <a:rPr lang="en-US" smtClean="0"/>
              <a:t>34</a:t>
            </a:fld>
            <a:endParaRPr lang="en-US"/>
          </a:p>
        </p:txBody>
      </p:sp>
    </p:spTree>
    <p:extLst>
      <p:ext uri="{BB962C8B-B14F-4D97-AF65-F5344CB8AC3E}">
        <p14:creationId xmlns:p14="http://schemas.microsoft.com/office/powerpoint/2010/main" val="960297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Преодолевая трудности</a:t>
            </a:r>
            <a:endParaRPr dirty="0" lang="en-US"/>
          </a:p>
        </p:txBody>
      </p:sp>
      <p:sp>
        <p:nvSpPr>
          <p:cNvPr id="3" name="Content Placeholder 2"/>
          <p:cNvSpPr>
            <a:spLocks noGrp="1"/>
          </p:cNvSpPr>
          <p:nvPr>
            <p:ph idx="1"/>
          </p:nvPr>
        </p:nvSpPr>
        <p:spPr/>
        <p:txBody>
          <a:bodyPr numCol="1"/>
          <a:lstStyle/>
          <a:p>
            <a:r>
              <a:rPr altLang="ru-RU" dirty="0" lang="ru-RU"/>
              <a:t>Малое количество РНК </a:t>
            </a:r>
            <a:r>
              <a:rPr dirty="0" lang="en-US"/>
              <a:t>– template switching PCR</a:t>
            </a:r>
          </a:p>
          <a:p>
            <a:r>
              <a:rPr altLang="ru-RU" b="1" dirty="0" lang="ru-RU"/>
              <a:t>Как изолировать клетки </a:t>
            </a:r>
            <a:r>
              <a:rPr b="1" dirty="0" lang="en-US"/>
              <a:t>– microfluidics</a:t>
            </a:r>
            <a:r>
              <a:rPr altLang="ru-RU" b="1" dirty="0" lang="ru-RU"/>
              <a:t> (может меняться)</a:t>
            </a:r>
            <a:endParaRPr b="1" dirty="0" lang="en-US"/>
          </a:p>
          <a:p>
            <a:r>
              <a:rPr altLang="ru-RU" b="1" dirty="0" err="1" lang="ru-RU"/>
              <a:t>Баркодирование</a:t>
            </a:r>
            <a:r>
              <a:rPr altLang="ru-RU" b="1" dirty="0" lang="ru-RU"/>
              <a:t> </a:t>
            </a:r>
            <a:r>
              <a:rPr b="1" dirty="0" lang="en-US"/>
              <a:t>c </a:t>
            </a:r>
            <a:r>
              <a:rPr altLang="ru-RU" b="1" dirty="0" lang="ru-RU"/>
              <a:t>помощью микрочастиц покрытых </a:t>
            </a:r>
            <a:r>
              <a:rPr altLang="ru-RU" b="1" dirty="0" err="1" lang="ru-RU"/>
              <a:t>баркодами</a:t>
            </a:r>
            <a:r>
              <a:rPr altLang="ru-RU" b="1" dirty="0" lang="ru-RU"/>
              <a:t> показало себя очень эффективным</a:t>
            </a:r>
            <a:endParaRPr b="1" dirty="0" lang="en-US"/>
          </a:p>
        </p:txBody>
      </p:sp>
      <p:sp>
        <p:nvSpPr>
          <p:cNvPr id="4" name="Slide Number Placeholder 3">
            <a:extLst>
              <a:ext uri="{FF2B5EF4-FFF2-40B4-BE49-F238E27FC236}">
                <a16:creationId xmlns:a16="http://schemas.microsoft.com/office/drawing/2014/main" id="{962AA149-B88A-4E82-97D4-F1BCBAEC3BA3}"/>
              </a:ext>
            </a:extLst>
          </p:cNvPr>
          <p:cNvSpPr>
            <a:spLocks noGrp="1"/>
          </p:cNvSpPr>
          <p:nvPr>
            <p:ph idx="12" sz="quarter" type="sldNum"/>
          </p:nvPr>
        </p:nvSpPr>
        <p:spPr/>
        <p:txBody>
          <a:bodyPr numCol="1"/>
          <a:lstStyle/>
          <a:p>
            <a:fld id="{12E3FDFE-0087-4446-84A8-84BEFB65B49F}" type="slidenum">
              <a:rPr lang="en-US" smtClean="0"/>
              <a:t>35</a:t>
            </a:fld>
            <a:endParaRPr lang="en-US"/>
          </a:p>
        </p:txBody>
      </p:sp>
    </p:spTree>
    <p:extLst>
      <p:ext uri="{BB962C8B-B14F-4D97-AF65-F5344CB8AC3E}">
        <p14:creationId xmlns:p14="http://schemas.microsoft.com/office/powerpoint/2010/main" val="1867598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A62A-CC21-4A4B-8EB6-959DED1215F7}"/>
              </a:ext>
            </a:extLst>
          </p:cNvPr>
          <p:cNvSpPr>
            <a:spLocks noGrp="1"/>
          </p:cNvSpPr>
          <p:nvPr>
            <p:ph type="title"/>
          </p:nvPr>
        </p:nvSpPr>
        <p:spPr/>
        <p:txBody>
          <a:bodyPr numCol="1"/>
          <a:lstStyle/>
          <a:p>
            <a:r>
              <a:rPr altLang="ru-RU" dirty="0" lang="ru-RU"/>
              <a:t>Есть ли вопросы?</a:t>
            </a:r>
            <a:endParaRPr dirty="0" lang="en-US"/>
          </a:p>
        </p:txBody>
      </p:sp>
      <p:sp>
        <p:nvSpPr>
          <p:cNvPr id="3" name="Content Placeholder 2">
            <a:extLst>
              <a:ext uri="{FF2B5EF4-FFF2-40B4-BE49-F238E27FC236}">
                <a16:creationId xmlns:a16="http://schemas.microsoft.com/office/drawing/2014/main" id="{CBF40593-95C3-4CDD-A6FF-919A5C893440}"/>
              </a:ext>
            </a:extLst>
          </p:cNvPr>
          <p:cNvSpPr>
            <a:spLocks noGrp="1"/>
          </p:cNvSpPr>
          <p:nvPr>
            <p:ph idx="1"/>
          </p:nvPr>
        </p:nvSpPr>
        <p:spPr/>
        <p:txBody>
          <a:bodyPr numCol="1"/>
          <a:lstStyle/>
          <a:p>
            <a:r>
              <a:rPr altLang="ru-RU" dirty="0" lang="ru-RU"/>
              <a:t>Лучше спросить сейчас вопросы по биологии, </a:t>
            </a:r>
            <a:br>
              <a:rPr altLang="ru-RU" dirty="0" lang="ru-RU"/>
            </a:br>
            <a:r>
              <a:rPr altLang="ru-RU" dirty="0" lang="ru-RU"/>
              <a:t>дальше будет часть про анализ</a:t>
            </a:r>
            <a:endParaRPr dirty="0" lang="en-US"/>
          </a:p>
        </p:txBody>
      </p:sp>
    </p:spTree>
    <p:extLst>
      <p:ext uri="{BB962C8B-B14F-4D97-AF65-F5344CB8AC3E}">
        <p14:creationId xmlns:p14="http://schemas.microsoft.com/office/powerpoint/2010/main" val="3905974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469F-6039-4D61-B8FF-3B3FBC4914EE}"/>
              </a:ext>
            </a:extLst>
          </p:cNvPr>
          <p:cNvSpPr>
            <a:spLocks noGrp="1"/>
          </p:cNvSpPr>
          <p:nvPr>
            <p:ph type="title"/>
          </p:nvPr>
        </p:nvSpPr>
        <p:spPr/>
        <p:txBody>
          <a:bodyPr numCol="1"/>
          <a:lstStyle/>
          <a:p>
            <a:r>
              <a:rPr altLang="ru-RU" dirty="0" lang="ru-RU"/>
              <a:t>Базовые шаги в анализе </a:t>
            </a:r>
            <a:r>
              <a:rPr dirty="0" lang="en-US"/>
              <a:t>single-cell RNA-seq</a:t>
            </a:r>
          </a:p>
        </p:txBody>
      </p:sp>
      <p:sp>
        <p:nvSpPr>
          <p:cNvPr id="3" name="Content Placeholder 2">
            <a:extLst>
              <a:ext uri="{FF2B5EF4-FFF2-40B4-BE49-F238E27FC236}">
                <a16:creationId xmlns:a16="http://schemas.microsoft.com/office/drawing/2014/main" id="{5B009621-148F-4D6E-BA92-ABB5D0573835}"/>
              </a:ext>
            </a:extLst>
          </p:cNvPr>
          <p:cNvSpPr>
            <a:spLocks noGrp="1"/>
          </p:cNvSpPr>
          <p:nvPr>
            <p:ph idx="1"/>
          </p:nvPr>
        </p:nvSpPr>
        <p:spPr/>
        <p:txBody>
          <a:bodyPr numCol="1"/>
          <a:lstStyle/>
          <a:p>
            <a:r>
              <a:rPr altLang="ru-RU" b="1" dirty="0" lang="ru-RU"/>
              <a:t>Фильтрация плохих </a:t>
            </a:r>
            <a:r>
              <a:rPr altLang="ru-RU" b="1" dirty="0" err="1" lang="ru-RU"/>
              <a:t>баркодов</a:t>
            </a:r>
            <a:endParaRPr altLang="ru-RU" b="1" dirty="0" lang="ru-RU"/>
          </a:p>
          <a:p>
            <a:r>
              <a:rPr altLang="ru-RU" b="1" dirty="0" lang="ru-RU"/>
              <a:t>Нормализация экспрессии</a:t>
            </a:r>
          </a:p>
          <a:p>
            <a:r>
              <a:rPr altLang="ru-RU" dirty="0" lang="ru-RU"/>
              <a:t>Визуализация (</a:t>
            </a:r>
            <a:r>
              <a:rPr dirty="0" err="1" lang="en-US"/>
              <a:t>tSNE</a:t>
            </a:r>
            <a:r>
              <a:rPr altLang="ru-RU" dirty="0" lang="ru-RU"/>
              <a:t> </a:t>
            </a:r>
            <a:r>
              <a:rPr dirty="0" lang="en-US"/>
              <a:t>plots)</a:t>
            </a:r>
          </a:p>
          <a:p>
            <a:r>
              <a:rPr altLang="ru-RU" dirty="0" lang="ru-RU"/>
              <a:t>Кластеризация</a:t>
            </a:r>
          </a:p>
          <a:p>
            <a:r>
              <a:rPr altLang="ru-RU" dirty="0" lang="ru-RU"/>
              <a:t>Описание клеточных подтипов</a:t>
            </a:r>
            <a:endParaRPr dirty="0" lang="en-US"/>
          </a:p>
        </p:txBody>
      </p:sp>
    </p:spTree>
    <p:extLst>
      <p:ext uri="{BB962C8B-B14F-4D97-AF65-F5344CB8AC3E}">
        <p14:creationId xmlns:p14="http://schemas.microsoft.com/office/powerpoint/2010/main" val="2587597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E2CA-3D55-4F09-B2D1-CBE4F509E06B}"/>
              </a:ext>
            </a:extLst>
          </p:cNvPr>
          <p:cNvSpPr>
            <a:spLocks noGrp="1"/>
          </p:cNvSpPr>
          <p:nvPr>
            <p:ph type="title"/>
          </p:nvPr>
        </p:nvSpPr>
        <p:spPr/>
        <p:txBody>
          <a:bodyPr numCol="1"/>
          <a:lstStyle/>
          <a:p>
            <a:endParaRPr lang="en-US"/>
          </a:p>
        </p:txBody>
      </p:sp>
      <p:pic>
        <p:nvPicPr>
          <p:cNvPr id="6" name="Content Placeholder 5">
            <a:extLst>
              <a:ext uri="{FF2B5EF4-FFF2-40B4-BE49-F238E27FC236}">
                <a16:creationId xmlns:a16="http://schemas.microsoft.com/office/drawing/2014/main" id="{F5B0541B-58CB-464C-8DEE-7735DC6C2D4E}"/>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1100137" y="196850"/>
            <a:ext cx="9991725" cy="6661150"/>
          </a:xfrm>
        </p:spPr>
      </p:pic>
      <p:sp>
        <p:nvSpPr>
          <p:cNvPr id="3" name="Slide Number Placeholder 2">
            <a:extLst>
              <a:ext uri="{FF2B5EF4-FFF2-40B4-BE49-F238E27FC236}">
                <a16:creationId xmlns:a16="http://schemas.microsoft.com/office/drawing/2014/main" id="{74E0781B-3FA3-4622-BE41-C71581869C70}"/>
              </a:ext>
            </a:extLst>
          </p:cNvPr>
          <p:cNvSpPr>
            <a:spLocks noGrp="1"/>
          </p:cNvSpPr>
          <p:nvPr>
            <p:ph idx="12" sz="quarter" type="sldNum"/>
          </p:nvPr>
        </p:nvSpPr>
        <p:spPr/>
        <p:txBody>
          <a:bodyPr numCol="1"/>
          <a:lstStyle/>
          <a:p>
            <a:fld id="{12E3FDFE-0087-4446-84A8-84BEFB65B49F}" type="slidenum">
              <a:rPr lang="en-US" smtClean="0"/>
              <a:t>38</a:t>
            </a:fld>
            <a:endParaRPr lang="en-US"/>
          </a:p>
        </p:txBody>
      </p:sp>
    </p:spTree>
    <p:extLst>
      <p:ext uri="{BB962C8B-B14F-4D97-AF65-F5344CB8AC3E}">
        <p14:creationId xmlns:p14="http://schemas.microsoft.com/office/powerpoint/2010/main" val="1248974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18AC-6734-4110-917C-1DBC0DC789BB}"/>
              </a:ext>
            </a:extLst>
          </p:cNvPr>
          <p:cNvSpPr>
            <a:spLocks noGrp="1"/>
          </p:cNvSpPr>
          <p:nvPr>
            <p:ph type="title"/>
          </p:nvPr>
        </p:nvSpPr>
        <p:spPr/>
        <p:txBody>
          <a:bodyPr numCol="1"/>
          <a:lstStyle/>
          <a:p>
            <a:r>
              <a:rPr altLang="ru-RU" dirty="0" lang="ru-RU"/>
              <a:t>Нужно нормализовать!</a:t>
            </a:r>
            <a:endParaRPr dirty="0" lang="en-US"/>
          </a:p>
        </p:txBody>
      </p:sp>
      <p:pic>
        <p:nvPicPr>
          <p:cNvPr descr="A screenshot of a cell phone  Description generated with very high confidence" id="6" name="Content Placeholder 5">
            <a:extLst>
              <a:ext uri="{FF2B5EF4-FFF2-40B4-BE49-F238E27FC236}">
                <a16:creationId xmlns:a16="http://schemas.microsoft.com/office/drawing/2014/main" id="{A0111844-4578-441C-AE63-175EBB3CDE77}"/>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3457575" y="1411123"/>
            <a:ext cx="4410839" cy="4599949"/>
          </a:xfrm>
        </p:spPr>
      </p:pic>
      <p:sp>
        <p:nvSpPr>
          <p:cNvPr id="3" name="Slide Number Placeholder 2">
            <a:extLst>
              <a:ext uri="{FF2B5EF4-FFF2-40B4-BE49-F238E27FC236}">
                <a16:creationId xmlns:a16="http://schemas.microsoft.com/office/drawing/2014/main" id="{A5AC7D11-2030-4F08-9E3C-7A68C584F8A3}"/>
              </a:ext>
            </a:extLst>
          </p:cNvPr>
          <p:cNvSpPr>
            <a:spLocks noGrp="1"/>
          </p:cNvSpPr>
          <p:nvPr>
            <p:ph idx="12" sz="quarter" type="sldNum"/>
          </p:nvPr>
        </p:nvSpPr>
        <p:spPr/>
        <p:txBody>
          <a:bodyPr numCol="1"/>
          <a:lstStyle/>
          <a:p>
            <a:fld id="{12E3FDFE-0087-4446-84A8-84BEFB65B49F}" type="slidenum">
              <a:rPr lang="en-US" smtClean="0"/>
              <a:t>39</a:t>
            </a:fld>
            <a:endParaRPr lang="en-US"/>
          </a:p>
        </p:txBody>
      </p:sp>
    </p:spTree>
    <p:extLst>
      <p:ext uri="{BB962C8B-B14F-4D97-AF65-F5344CB8AC3E}">
        <p14:creationId xmlns:p14="http://schemas.microsoft.com/office/powerpoint/2010/main" val="149004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A close up of a flower  Description generated with high confidence" id="5" name="Picture 4"/>
          <p:cNvPicPr>
            <a:picLocks noChangeAspect="1"/>
          </p:cNvPicPr>
          <p:nvPr/>
        </p:nvPicPr>
        <p:blipFill rotWithShape="1">
          <a:blip r:embed="rId3">
            <a:extLst>
              <a:ext uri="{28A0092B-C50C-407E-A947-70E740481C1C}">
                <a14:useLocalDpi xmlns:a14="http://schemas.microsoft.com/office/drawing/2010/main" val="0"/>
              </a:ext>
            </a:extLst>
          </a:blip>
          <a:srcRect l="2766" r="2366"/>
          <a:stretch/>
        </p:blipFill>
        <p:spPr>
          <a:xfrm>
            <a:off x="7556408" y="10"/>
            <a:ext cx="4635591" cy="6857990"/>
          </a:xfrm>
          <a:prstGeom prst="rect">
            <a:avLst/>
          </a:prstGeom>
          <a:effectLst/>
        </p:spPr>
      </p:pic>
      <p:sp>
        <p:nvSpPr>
          <p:cNvPr id="2" name="Title 1"/>
          <p:cNvSpPr>
            <a:spLocks noGrp="1"/>
          </p:cNvSpPr>
          <p:nvPr>
            <p:ph type="title"/>
          </p:nvPr>
        </p:nvSpPr>
        <p:spPr>
          <a:xfrm>
            <a:off x="648929" y="629266"/>
            <a:ext cx="6586491" cy="1676603"/>
          </a:xfrm>
        </p:spPr>
        <p:txBody>
          <a:bodyPr numCol="1">
            <a:normAutofit/>
          </a:bodyPr>
          <a:lstStyle/>
          <a:p>
            <a:r>
              <a:rPr dirty="0" lang="en-US"/>
              <a:t>Single cell RNA-</a:t>
            </a:r>
            <a:r>
              <a:rPr dirty="0" err="1" lang="en-US"/>
              <a:t>seq</a:t>
            </a:r>
            <a:endParaRPr dirty="0" lang="en-US"/>
          </a:p>
        </p:txBody>
      </p:sp>
      <p:sp>
        <p:nvSpPr>
          <p:cNvPr id="3" name="Content Placeholder 2"/>
          <p:cNvSpPr>
            <a:spLocks noGrp="1"/>
          </p:cNvSpPr>
          <p:nvPr>
            <p:ph idx="1"/>
          </p:nvPr>
        </p:nvSpPr>
        <p:spPr>
          <a:xfrm>
            <a:off x="648930" y="2438400"/>
            <a:ext cx="6586489" cy="3785419"/>
          </a:xfrm>
        </p:spPr>
        <p:txBody>
          <a:bodyPr numCol="1">
            <a:normAutofit/>
          </a:bodyPr>
          <a:lstStyle/>
          <a:p>
            <a:r>
              <a:rPr dirty="0" lang="en-US" sz="2400"/>
              <a:t>RNA-seq </a:t>
            </a:r>
            <a:r>
              <a:rPr altLang="ru-RU" dirty="0" lang="ru-RU" sz="2400"/>
              <a:t>– «снимок» того, что происходит внутри образца</a:t>
            </a:r>
            <a:endParaRPr dirty="0" lang="en-US" sz="2400"/>
          </a:p>
          <a:p>
            <a:r>
              <a:rPr altLang="ru-RU" dirty="0" lang="ru-RU" sz="2400"/>
              <a:t>Образец состоит из множества клеток</a:t>
            </a:r>
            <a:endParaRPr dirty="0" lang="en-US" sz="2400"/>
          </a:p>
          <a:p>
            <a:r>
              <a:rPr dirty="0" lang="en-US" sz="2400"/>
              <a:t>Single cell RNA-seq – </a:t>
            </a:r>
            <a:br>
              <a:rPr dirty="0" lang="en-US" sz="2400"/>
            </a:br>
            <a:r>
              <a:rPr altLang="ru-RU" dirty="0" lang="ru-RU" sz="2400"/>
              <a:t>тысячи одновременных снимков клеток, находящихся в образце</a:t>
            </a:r>
            <a:endParaRPr dirty="0" lang="en-US" sz="2400"/>
          </a:p>
        </p:txBody>
      </p:sp>
      <p:sp>
        <p:nvSpPr>
          <p:cNvPr id="4" name="Slide Number Placeholder 3">
            <a:extLst>
              <a:ext uri="{FF2B5EF4-FFF2-40B4-BE49-F238E27FC236}">
                <a16:creationId xmlns:a16="http://schemas.microsoft.com/office/drawing/2014/main" id="{B973078D-35D7-4950-BDC2-B3E1FB465BAB}"/>
              </a:ext>
            </a:extLst>
          </p:cNvPr>
          <p:cNvSpPr>
            <a:spLocks noGrp="1"/>
          </p:cNvSpPr>
          <p:nvPr>
            <p:ph idx="12" sz="quarter" type="sldNum"/>
          </p:nvPr>
        </p:nvSpPr>
        <p:spPr/>
        <p:txBody>
          <a:bodyPr numCol="1"/>
          <a:lstStyle/>
          <a:p>
            <a:fld id="{12E3FDFE-0087-4446-84A8-84BEFB65B49F}" type="slidenum">
              <a:rPr lang="en-US" smtClean="0"/>
              <a:t>4</a:t>
            </a:fld>
            <a:endParaRPr lang="en-US"/>
          </a:p>
        </p:txBody>
      </p:sp>
    </p:spTree>
    <p:extLst>
      <p:ext uri="{BB962C8B-B14F-4D97-AF65-F5344CB8AC3E}">
        <p14:creationId xmlns:p14="http://schemas.microsoft.com/office/powerpoint/2010/main" val="530784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18AC-6734-4110-917C-1DBC0DC789BB}"/>
              </a:ext>
            </a:extLst>
          </p:cNvPr>
          <p:cNvSpPr>
            <a:spLocks noGrp="1"/>
          </p:cNvSpPr>
          <p:nvPr>
            <p:ph type="title"/>
          </p:nvPr>
        </p:nvSpPr>
        <p:spPr/>
        <p:txBody>
          <a:bodyPr numCol="1"/>
          <a:lstStyle/>
          <a:p>
            <a:r>
              <a:rPr altLang="ru-RU" dirty="0" lang="ru-RU"/>
              <a:t>Нужно нормализовать!</a:t>
            </a:r>
            <a:endParaRPr dirty="0" lang="en-US"/>
          </a:p>
        </p:txBody>
      </p:sp>
      <p:pic>
        <p:nvPicPr>
          <p:cNvPr descr="A screenshot of a cell phone  Description generated with very high confidence" id="5" name="Content Placeholder 4">
            <a:extLst>
              <a:ext uri="{FF2B5EF4-FFF2-40B4-BE49-F238E27FC236}">
                <a16:creationId xmlns:a16="http://schemas.microsoft.com/office/drawing/2014/main" id="{1229978E-F7F4-437E-BD95-56A66020BF08}"/>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933451" y="1331007"/>
            <a:ext cx="9183630" cy="4611485"/>
          </a:xfrm>
        </p:spPr>
      </p:pic>
      <p:sp>
        <p:nvSpPr>
          <p:cNvPr id="3" name="Slide Number Placeholder 2">
            <a:extLst>
              <a:ext uri="{FF2B5EF4-FFF2-40B4-BE49-F238E27FC236}">
                <a16:creationId xmlns:a16="http://schemas.microsoft.com/office/drawing/2014/main" id="{9C9F5F78-8B47-4719-BB38-C1F3A849B8E8}"/>
              </a:ext>
            </a:extLst>
          </p:cNvPr>
          <p:cNvSpPr>
            <a:spLocks noGrp="1"/>
          </p:cNvSpPr>
          <p:nvPr>
            <p:ph idx="12" sz="quarter" type="sldNum"/>
          </p:nvPr>
        </p:nvSpPr>
        <p:spPr/>
        <p:txBody>
          <a:bodyPr numCol="1"/>
          <a:lstStyle/>
          <a:p>
            <a:fld id="{12E3FDFE-0087-4446-84A8-84BEFB65B49F}" type="slidenum">
              <a:rPr lang="en-US" smtClean="0"/>
              <a:t>40</a:t>
            </a:fld>
            <a:endParaRPr lang="en-US"/>
          </a:p>
        </p:txBody>
      </p:sp>
    </p:spTree>
    <p:extLst>
      <p:ext uri="{BB962C8B-B14F-4D97-AF65-F5344CB8AC3E}">
        <p14:creationId xmlns:p14="http://schemas.microsoft.com/office/powerpoint/2010/main" val="1677439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18AC-6734-4110-917C-1DBC0DC789BB}"/>
              </a:ext>
            </a:extLst>
          </p:cNvPr>
          <p:cNvSpPr>
            <a:spLocks noGrp="1"/>
          </p:cNvSpPr>
          <p:nvPr>
            <p:ph type="title"/>
          </p:nvPr>
        </p:nvSpPr>
        <p:spPr/>
        <p:txBody>
          <a:bodyPr numCol="1"/>
          <a:lstStyle/>
          <a:p>
            <a:r>
              <a:rPr altLang="ru-RU" dirty="0" lang="ru-RU"/>
              <a:t>Нужно нормализовать!</a:t>
            </a:r>
            <a:endParaRPr dirty="0" lang="en-US"/>
          </a:p>
        </p:txBody>
      </p:sp>
      <p:pic>
        <p:nvPicPr>
          <p:cNvPr id="5" name="Content Placeholder 4">
            <a:extLst>
              <a:ext uri="{FF2B5EF4-FFF2-40B4-BE49-F238E27FC236}">
                <a16:creationId xmlns:a16="http://schemas.microsoft.com/office/drawing/2014/main" id="{1229978E-F7F4-437E-BD95-56A66020BF08}"/>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933451" y="1496814"/>
            <a:ext cx="9183630" cy="4432270"/>
          </a:xfrm>
        </p:spPr>
      </p:pic>
      <p:sp>
        <p:nvSpPr>
          <p:cNvPr id="3" name="Slide Number Placeholder 2">
            <a:extLst>
              <a:ext uri="{FF2B5EF4-FFF2-40B4-BE49-F238E27FC236}">
                <a16:creationId xmlns:a16="http://schemas.microsoft.com/office/drawing/2014/main" id="{17DFFF15-2780-4226-A347-6C18B3EECCF8}"/>
              </a:ext>
            </a:extLst>
          </p:cNvPr>
          <p:cNvSpPr>
            <a:spLocks noGrp="1"/>
          </p:cNvSpPr>
          <p:nvPr>
            <p:ph idx="12" sz="quarter" type="sldNum"/>
          </p:nvPr>
        </p:nvSpPr>
        <p:spPr/>
        <p:txBody>
          <a:bodyPr numCol="1"/>
          <a:lstStyle/>
          <a:p>
            <a:fld id="{12E3FDFE-0087-4446-84A8-84BEFB65B49F}" type="slidenum">
              <a:rPr lang="en-US" smtClean="0"/>
              <a:t>41</a:t>
            </a:fld>
            <a:endParaRPr lang="en-US"/>
          </a:p>
        </p:txBody>
      </p:sp>
    </p:spTree>
    <p:extLst>
      <p:ext uri="{BB962C8B-B14F-4D97-AF65-F5344CB8AC3E}">
        <p14:creationId xmlns:p14="http://schemas.microsoft.com/office/powerpoint/2010/main" val="3627899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18AC-6734-4110-917C-1DBC0DC789BB}"/>
              </a:ext>
            </a:extLst>
          </p:cNvPr>
          <p:cNvSpPr>
            <a:spLocks noGrp="1"/>
          </p:cNvSpPr>
          <p:nvPr>
            <p:ph type="title"/>
          </p:nvPr>
        </p:nvSpPr>
        <p:spPr/>
        <p:txBody>
          <a:bodyPr numCol="1"/>
          <a:lstStyle/>
          <a:p>
            <a:r>
              <a:rPr altLang="ru-RU" dirty="0" lang="ru-RU"/>
              <a:t>Нужно нормализовать!</a:t>
            </a:r>
            <a:endParaRPr dirty="0" lang="en-US"/>
          </a:p>
        </p:txBody>
      </p:sp>
      <p:pic>
        <p:nvPicPr>
          <p:cNvPr descr="A screenshot of a cell phone  Description generated with high confidence" id="5" name="Content Placeholder 4">
            <a:extLst>
              <a:ext uri="{FF2B5EF4-FFF2-40B4-BE49-F238E27FC236}">
                <a16:creationId xmlns:a16="http://schemas.microsoft.com/office/drawing/2014/main" id="{CC5AC649-EB0A-49F5-8122-A427CCA1E355}"/>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287845" y="1609725"/>
            <a:ext cx="11065955" cy="4668809"/>
          </a:xfrm>
        </p:spPr>
      </p:pic>
      <p:sp>
        <p:nvSpPr>
          <p:cNvPr id="3" name="Slide Number Placeholder 2">
            <a:extLst>
              <a:ext uri="{FF2B5EF4-FFF2-40B4-BE49-F238E27FC236}">
                <a16:creationId xmlns:a16="http://schemas.microsoft.com/office/drawing/2014/main" id="{32D9D834-B296-4B42-9A10-85CDAA6FF8A1}"/>
              </a:ext>
            </a:extLst>
          </p:cNvPr>
          <p:cNvSpPr>
            <a:spLocks noGrp="1"/>
          </p:cNvSpPr>
          <p:nvPr>
            <p:ph idx="12" sz="quarter" type="sldNum"/>
          </p:nvPr>
        </p:nvSpPr>
        <p:spPr/>
        <p:txBody>
          <a:bodyPr numCol="1"/>
          <a:lstStyle/>
          <a:p>
            <a:fld id="{12E3FDFE-0087-4446-84A8-84BEFB65B49F}" type="slidenum">
              <a:rPr lang="en-US" smtClean="0"/>
              <a:t>42</a:t>
            </a:fld>
            <a:endParaRPr lang="en-US"/>
          </a:p>
        </p:txBody>
      </p:sp>
    </p:spTree>
    <p:extLst>
      <p:ext uri="{BB962C8B-B14F-4D97-AF65-F5344CB8AC3E}">
        <p14:creationId xmlns:p14="http://schemas.microsoft.com/office/powerpoint/2010/main" val="3248528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469F-6039-4D61-B8FF-3B3FBC4914EE}"/>
              </a:ext>
            </a:extLst>
          </p:cNvPr>
          <p:cNvSpPr>
            <a:spLocks noGrp="1"/>
          </p:cNvSpPr>
          <p:nvPr>
            <p:ph type="title"/>
          </p:nvPr>
        </p:nvSpPr>
        <p:spPr/>
        <p:txBody>
          <a:bodyPr numCol="1"/>
          <a:lstStyle/>
          <a:p>
            <a:r>
              <a:rPr altLang="ru-RU" dirty="0" lang="ru-RU"/>
              <a:t>Базовые шаги в анализе </a:t>
            </a:r>
            <a:r>
              <a:rPr dirty="0" lang="en-US"/>
              <a:t>single-cell RNA-seq</a:t>
            </a:r>
          </a:p>
        </p:txBody>
      </p:sp>
      <p:sp>
        <p:nvSpPr>
          <p:cNvPr id="3" name="Content Placeholder 2">
            <a:extLst>
              <a:ext uri="{FF2B5EF4-FFF2-40B4-BE49-F238E27FC236}">
                <a16:creationId xmlns:a16="http://schemas.microsoft.com/office/drawing/2014/main" id="{5B009621-148F-4D6E-BA92-ABB5D0573835}"/>
              </a:ext>
            </a:extLst>
          </p:cNvPr>
          <p:cNvSpPr>
            <a:spLocks noGrp="1"/>
          </p:cNvSpPr>
          <p:nvPr>
            <p:ph idx="1"/>
          </p:nvPr>
        </p:nvSpPr>
        <p:spPr/>
        <p:txBody>
          <a:bodyPr numCol="1"/>
          <a:lstStyle/>
          <a:p>
            <a:r>
              <a:rPr altLang="ru-RU" dirty="0" lang="ru-RU"/>
              <a:t>Фильтрация плохих </a:t>
            </a:r>
            <a:r>
              <a:rPr altLang="ru-RU" dirty="0" err="1" lang="ru-RU"/>
              <a:t>баркодов</a:t>
            </a:r>
            <a:endParaRPr altLang="ru-RU" dirty="0" lang="ru-RU"/>
          </a:p>
          <a:p>
            <a:r>
              <a:rPr altLang="ru-RU" dirty="0" lang="ru-RU"/>
              <a:t>Нормализация экспрессии</a:t>
            </a:r>
          </a:p>
          <a:p>
            <a:r>
              <a:rPr altLang="ru-RU" b="1" dirty="0" lang="ru-RU"/>
              <a:t>Визуализация (</a:t>
            </a:r>
            <a:r>
              <a:rPr b="1" dirty="0" err="1" lang="en-US"/>
              <a:t>tSNE</a:t>
            </a:r>
            <a:r>
              <a:rPr altLang="ru-RU" b="1" dirty="0" lang="ru-RU"/>
              <a:t> </a:t>
            </a:r>
            <a:r>
              <a:rPr b="1" dirty="0" lang="en-US"/>
              <a:t>plots)</a:t>
            </a:r>
          </a:p>
          <a:p>
            <a:r>
              <a:rPr altLang="ru-RU" dirty="0" lang="ru-RU"/>
              <a:t>Кластеризация</a:t>
            </a:r>
          </a:p>
          <a:p>
            <a:r>
              <a:rPr altLang="ru-RU" dirty="0" lang="ru-RU"/>
              <a:t>Описание клеточных подтипов</a:t>
            </a:r>
            <a:endParaRPr dirty="0" lang="en-US"/>
          </a:p>
        </p:txBody>
      </p:sp>
    </p:spTree>
    <p:extLst>
      <p:ext uri="{BB962C8B-B14F-4D97-AF65-F5344CB8AC3E}">
        <p14:creationId xmlns:p14="http://schemas.microsoft.com/office/powerpoint/2010/main" val="4130895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dirty="0" lang="en-US"/>
              <a:t>Peripheral blood mononuclear cells mixture</a:t>
            </a:r>
          </a:p>
        </p:txBody>
      </p:sp>
      <p:pic>
        <p:nvPicPr>
          <p:cNvPr id="4" name="Picture 3">
            <a:extLst>
              <a:ext uri="{FF2B5EF4-FFF2-40B4-BE49-F238E27FC236}">
                <a16:creationId xmlns:a16="http://schemas.microsoft.com/office/drawing/2014/main" id="{4E406157-4E14-488D-8378-44456B14D6BC}"/>
              </a:ext>
            </a:extLst>
          </p:cNvPr>
          <p:cNvPicPr>
            <a:picLocks noChangeAspect="1"/>
          </p:cNvPicPr>
          <p:nvPr/>
        </p:nvPicPr>
        <p:blipFill>
          <a:blip r:embed="rId2"/>
          <a:stretch>
            <a:fillRect/>
          </a:stretch>
        </p:blipFill>
        <p:spPr>
          <a:xfrm>
            <a:off x="838200" y="1323975"/>
            <a:ext cx="5797288" cy="5391150"/>
          </a:xfrm>
          <a:prstGeom prst="rect">
            <a:avLst/>
          </a:prstGeom>
        </p:spPr>
      </p:pic>
      <p:sp>
        <p:nvSpPr>
          <p:cNvPr id="5" name="TextBox 4">
            <a:extLst>
              <a:ext uri="{FF2B5EF4-FFF2-40B4-BE49-F238E27FC236}">
                <a16:creationId xmlns:a16="http://schemas.microsoft.com/office/drawing/2014/main" id="{4CD8B7C8-D7BD-44AB-9183-C35655FA2B8A}"/>
              </a:ext>
            </a:extLst>
          </p:cNvPr>
          <p:cNvSpPr txBox="1"/>
          <p:nvPr/>
        </p:nvSpPr>
        <p:spPr>
          <a:xfrm>
            <a:off x="6429375" y="1690688"/>
            <a:ext cx="4526367" cy="523220"/>
          </a:xfrm>
          <a:prstGeom prst="rect">
            <a:avLst/>
          </a:prstGeom>
          <a:noFill/>
        </p:spPr>
        <p:txBody>
          <a:bodyPr numCol="1" rtlCol="0" wrap="none">
            <a:spAutoFit/>
          </a:bodyPr>
          <a:lstStyle/>
          <a:p>
            <a:r>
              <a:rPr dirty="0" err="1" lang="en-US" sz="2800"/>
              <a:t>Kuby</a:t>
            </a:r>
            <a:r>
              <a:rPr dirty="0" lang="en-US" sz="2800"/>
              <a:t>, Immunology, 7</a:t>
            </a:r>
            <a:r>
              <a:rPr baseline="30000" dirty="0" lang="en-US" sz="2800"/>
              <a:t>th</a:t>
            </a:r>
            <a:r>
              <a:rPr dirty="0" lang="en-US" sz="2800"/>
              <a:t> edition</a:t>
            </a:r>
          </a:p>
        </p:txBody>
      </p:sp>
      <p:sp>
        <p:nvSpPr>
          <p:cNvPr id="3" name="Slide Number Placeholder 2">
            <a:extLst>
              <a:ext uri="{FF2B5EF4-FFF2-40B4-BE49-F238E27FC236}">
                <a16:creationId xmlns:a16="http://schemas.microsoft.com/office/drawing/2014/main" id="{B5C4216D-9B56-46CB-B5E7-E58806F3E638}"/>
              </a:ext>
            </a:extLst>
          </p:cNvPr>
          <p:cNvSpPr>
            <a:spLocks noGrp="1"/>
          </p:cNvSpPr>
          <p:nvPr>
            <p:ph idx="12" sz="quarter" type="sldNum"/>
          </p:nvPr>
        </p:nvSpPr>
        <p:spPr/>
        <p:txBody>
          <a:bodyPr numCol="1"/>
          <a:lstStyle/>
          <a:p>
            <a:fld id="{12E3FDFE-0087-4446-84A8-84BEFB65B49F}" type="slidenum">
              <a:rPr lang="en-US" smtClean="0"/>
              <a:t>44</a:t>
            </a:fld>
            <a:endParaRPr lang="en-US"/>
          </a:p>
        </p:txBody>
      </p:sp>
    </p:spTree>
    <p:extLst>
      <p:ext uri="{BB962C8B-B14F-4D97-AF65-F5344CB8AC3E}">
        <p14:creationId xmlns:p14="http://schemas.microsoft.com/office/powerpoint/2010/main" val="2817475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visualization by </a:t>
            </a:r>
            <a:r>
              <a:rPr dirty="0" err="1" lang="en-US"/>
              <a:t>tSNE</a:t>
            </a:r>
            <a:r>
              <a:rPr dirty="0" lang="en-US"/>
              <a:t> </a:t>
            </a:r>
          </a:p>
        </p:txBody>
      </p:sp>
      <p:sp>
        <p:nvSpPr>
          <p:cNvPr id="4" name="TextBox 3"/>
          <p:cNvSpPr txBox="1"/>
          <p:nvPr/>
        </p:nvSpPr>
        <p:spPr>
          <a:xfrm>
            <a:off x="838200" y="6170796"/>
            <a:ext cx="10293626" cy="523220"/>
          </a:xfrm>
          <a:prstGeom prst="rect">
            <a:avLst/>
          </a:prstGeom>
          <a:noFill/>
        </p:spPr>
        <p:txBody>
          <a:bodyPr numCol="1" rtlCol="0" wrap="square">
            <a:spAutoFit/>
          </a:bodyPr>
          <a:lstStyle/>
          <a:p>
            <a:r>
              <a:rPr dirty="0" lang="en-US" sz="1400">
                <a:solidFill>
                  <a:schemeClr val="bg2">
                    <a:lumMod val="75000"/>
                  </a:schemeClr>
                </a:solidFill>
              </a:rPr>
              <a:t>https://support.10xgenomics.com/single-cell-gene-expression/datasets/pbmc8k</a:t>
            </a:r>
          </a:p>
          <a:p>
            <a:r>
              <a:rPr dirty="0" lang="en-US" sz="1400">
                <a:solidFill>
                  <a:schemeClr val="bg2">
                    <a:lumMod val="75000"/>
                  </a:schemeClr>
                </a:solidFill>
              </a:rPr>
              <a:t>http://</a:t>
            </a:r>
            <a:r>
              <a:rPr dirty="0" err="1" lang="en-US" sz="1400">
                <a:solidFill>
                  <a:schemeClr val="bg2">
                    <a:lumMod val="75000"/>
                  </a:schemeClr>
                </a:solidFill>
              </a:rPr>
              <a:t>www.jmlr.org</a:t>
            </a:r>
            <a:r>
              <a:rPr dirty="0" lang="en-US" sz="1400">
                <a:solidFill>
                  <a:schemeClr val="bg2">
                    <a:lumMod val="75000"/>
                  </a:schemeClr>
                </a:solidFill>
              </a:rPr>
              <a:t>/papers/volume9/vandermaaten08a/vandermaaten08a.pdf</a:t>
            </a:r>
          </a:p>
        </p:txBody>
      </p:sp>
      <p:pic>
        <p:nvPicPr>
          <p:cNvPr descr="A screenshot of a cell phone  Description generated with very high confidence" id="8" name="Picture 7">
            <a:extLst>
              <a:ext uri="{FF2B5EF4-FFF2-40B4-BE49-F238E27FC236}">
                <a16:creationId xmlns:a16="http://schemas.microsoft.com/office/drawing/2014/main" id="{685F0C0F-690F-41DE-AA4E-5AFE0B620A7D}"/>
              </a:ext>
            </a:extLst>
          </p:cNvPr>
          <p:cNvPicPr>
            <a:picLocks noChangeAspect="1"/>
          </p:cNvPicPr>
          <p:nvPr/>
        </p:nvPicPr>
        <p:blipFill rotWithShape="1">
          <a:blip r:embed="rId3">
            <a:extLst>
              <a:ext uri="{28A0092B-C50C-407E-A947-70E740481C1C}">
                <a14:useLocalDpi xmlns:a14="http://schemas.microsoft.com/office/drawing/2010/main" val="0"/>
              </a:ext>
            </a:extLst>
          </a:blip>
          <a:srcRect l="16198" r="18589"/>
          <a:stretch/>
        </p:blipFill>
        <p:spPr>
          <a:xfrm>
            <a:off x="5839408" y="1516026"/>
            <a:ext cx="5514392" cy="4572396"/>
          </a:xfrm>
          <a:prstGeom prst="rect">
            <a:avLst/>
          </a:prstGeom>
        </p:spPr>
      </p:pic>
      <p:sp>
        <p:nvSpPr>
          <p:cNvPr id="6" name="TextBox 5">
            <a:extLst>
              <a:ext uri="{FF2B5EF4-FFF2-40B4-BE49-F238E27FC236}">
                <a16:creationId xmlns:a16="http://schemas.microsoft.com/office/drawing/2014/main" id="{4C81BFDF-BBF1-4EB9-9C97-8A928D1C7E50}"/>
              </a:ext>
            </a:extLst>
          </p:cNvPr>
          <p:cNvSpPr txBox="1"/>
          <p:nvPr/>
        </p:nvSpPr>
        <p:spPr>
          <a:xfrm>
            <a:off x="406455" y="1540066"/>
            <a:ext cx="5432953" cy="4524315"/>
          </a:xfrm>
          <a:prstGeom prst="rect">
            <a:avLst/>
          </a:prstGeom>
          <a:noFill/>
        </p:spPr>
        <p:txBody>
          <a:bodyPr numCol="1" rtlCol="0" wrap="square">
            <a:spAutoFit/>
          </a:bodyPr>
          <a:lstStyle/>
          <a:p>
            <a:r>
              <a:rPr dirty="0" err="1" lang="en-US" sz="2400">
                <a:solidFill>
                  <a:schemeClr val="accent1"/>
                </a:solidFill>
              </a:rPr>
              <a:t>tSNE</a:t>
            </a:r>
            <a:r>
              <a:rPr dirty="0" lang="en-US" sz="2400"/>
              <a:t> (t-distributed stochastic neighbor embedding):</a:t>
            </a:r>
          </a:p>
          <a:p>
            <a:r>
              <a:rPr altLang="ru-RU" dirty="0" lang="ru-RU" sz="2400"/>
              <a:t>Нелинейный метод понижения размерности. Метод пытается поместить все точки (в нашем случае клетки) в 2 или 3мерное пространство, сохраняя расстояние* между точками в изначальном пространстве. </a:t>
            </a:r>
          </a:p>
          <a:p>
            <a:endParaRPr dirty="0" lang="en-US" sz="2400"/>
          </a:p>
          <a:p>
            <a:r>
              <a:rPr altLang="ru-RU" dirty="0" lang="ru-RU" sz="2400"/>
              <a:t>Мы подаём первые 10-20 главных компонент (из метода главных компонент) на вход алгоритма </a:t>
            </a:r>
            <a:r>
              <a:rPr dirty="0" err="1" lang="en-US" sz="2400"/>
              <a:t>tSNE</a:t>
            </a:r>
            <a:endParaRPr dirty="0" lang="en-US" sz="2400"/>
          </a:p>
        </p:txBody>
      </p:sp>
    </p:spTree>
    <p:extLst>
      <p:ext uri="{BB962C8B-B14F-4D97-AF65-F5344CB8AC3E}">
        <p14:creationId xmlns:p14="http://schemas.microsoft.com/office/powerpoint/2010/main" val="1070680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visualization by </a:t>
            </a:r>
            <a:r>
              <a:rPr dirty="0" err="1" lang="en-US"/>
              <a:t>tSNE</a:t>
            </a:r>
            <a:r>
              <a:rPr dirty="0" lang="en-US"/>
              <a:t> </a:t>
            </a:r>
          </a:p>
        </p:txBody>
      </p:sp>
      <p:sp>
        <p:nvSpPr>
          <p:cNvPr id="4" name="TextBox 3"/>
          <p:cNvSpPr txBox="1"/>
          <p:nvPr/>
        </p:nvSpPr>
        <p:spPr>
          <a:xfrm>
            <a:off x="838200" y="6170796"/>
            <a:ext cx="10293626" cy="523220"/>
          </a:xfrm>
          <a:prstGeom prst="rect">
            <a:avLst/>
          </a:prstGeom>
          <a:noFill/>
        </p:spPr>
        <p:txBody>
          <a:bodyPr numCol="1" rtlCol="0" wrap="square">
            <a:spAutoFit/>
          </a:bodyPr>
          <a:lstStyle/>
          <a:p>
            <a:r>
              <a:rPr dirty="0" lang="en-US" sz="1400">
                <a:solidFill>
                  <a:schemeClr val="bg2">
                    <a:lumMod val="75000"/>
                  </a:schemeClr>
                </a:solidFill>
              </a:rPr>
              <a:t>https://support.10xgenomics.com/single-cell-gene-expression/datasets/pbmc8k</a:t>
            </a:r>
          </a:p>
          <a:p>
            <a:r>
              <a:rPr dirty="0" lang="en-US" sz="1400">
                <a:solidFill>
                  <a:schemeClr val="bg2">
                    <a:lumMod val="75000"/>
                  </a:schemeClr>
                </a:solidFill>
              </a:rPr>
              <a:t>http://</a:t>
            </a:r>
            <a:r>
              <a:rPr dirty="0" err="1" lang="en-US" sz="1400">
                <a:solidFill>
                  <a:schemeClr val="bg2">
                    <a:lumMod val="75000"/>
                  </a:schemeClr>
                </a:solidFill>
              </a:rPr>
              <a:t>www.jmlr.org</a:t>
            </a:r>
            <a:r>
              <a:rPr dirty="0" lang="en-US" sz="1400">
                <a:solidFill>
                  <a:schemeClr val="bg2">
                    <a:lumMod val="75000"/>
                  </a:schemeClr>
                </a:solidFill>
              </a:rPr>
              <a:t>/papers/volume9/vandermaaten08a/vandermaaten08a.pdf</a:t>
            </a:r>
          </a:p>
        </p:txBody>
      </p:sp>
      <p:sp>
        <p:nvSpPr>
          <p:cNvPr id="3" name="TextBox 2"/>
          <p:cNvSpPr txBox="1"/>
          <p:nvPr/>
        </p:nvSpPr>
        <p:spPr>
          <a:xfrm>
            <a:off x="838200" y="1277149"/>
            <a:ext cx="4270365" cy="4893647"/>
          </a:xfrm>
          <a:prstGeom prst="rect">
            <a:avLst/>
          </a:prstGeom>
          <a:noFill/>
        </p:spPr>
        <p:txBody>
          <a:bodyPr numCol="1" rtlCol="0" wrap="square">
            <a:spAutoFit/>
          </a:bodyPr>
          <a:lstStyle/>
          <a:p>
            <a:r>
              <a:rPr dirty="0" err="1" lang="en-US" sz="2400"/>
              <a:t>tSNE</a:t>
            </a:r>
            <a:r>
              <a:rPr dirty="0" lang="en-US" sz="2400"/>
              <a:t>:</a:t>
            </a:r>
            <a:endParaRPr altLang="ru-RU" dirty="0" lang="ru-RU" sz="2400">
              <a:solidFill>
                <a:schemeClr val="accent1"/>
              </a:solidFill>
            </a:endParaRPr>
          </a:p>
          <a:p>
            <a:endParaRPr altLang="ru-RU" dirty="0" lang="ru-RU" sz="2400"/>
          </a:p>
          <a:p>
            <a:r>
              <a:rPr altLang="ru-RU" dirty="0" lang="ru-RU" sz="2400"/>
              <a:t>Клетки (точки), которые ближе друг к другу с оригинальном многомерном пространстве, будут ближе друг к другу в</a:t>
            </a:r>
            <a:r>
              <a:rPr dirty="0" lang="en-US" sz="2400"/>
              <a:t> </a:t>
            </a:r>
            <a:r>
              <a:rPr dirty="0" err="1" lang="en-US" sz="2400"/>
              <a:t>tSNE</a:t>
            </a:r>
            <a:r>
              <a:rPr dirty="0" lang="en-US" sz="2400"/>
              <a:t> </a:t>
            </a:r>
            <a:r>
              <a:rPr altLang="ru-RU" dirty="0" lang="ru-RU" sz="2400"/>
              <a:t>пространстве</a:t>
            </a:r>
          </a:p>
          <a:p>
            <a:endParaRPr altLang="ru-RU" dirty="0" lang="ru-RU" sz="2400"/>
          </a:p>
          <a:p>
            <a:r>
              <a:rPr dirty="0" err="1" lang="en-US" sz="2400"/>
              <a:t>tSNE</a:t>
            </a:r>
            <a:r>
              <a:rPr dirty="0" lang="en-US" sz="2400"/>
              <a:t> – </a:t>
            </a:r>
            <a:r>
              <a:rPr altLang="ru-RU" dirty="0" lang="ru-RU" sz="2400"/>
              <a:t>нелинейная трансформация, и координаты точек в </a:t>
            </a:r>
            <a:r>
              <a:rPr dirty="0" err="1" lang="en-US" sz="2400"/>
              <a:t>tSNE</a:t>
            </a:r>
            <a:r>
              <a:rPr altLang="ru-RU" dirty="0" lang="ru-RU" sz="2400"/>
              <a:t>-пространстве не имеют интерпретируемого биологического значения</a:t>
            </a:r>
            <a:endParaRPr dirty="0" lang="en-US" sz="2400"/>
          </a:p>
        </p:txBody>
      </p:sp>
      <p:pic>
        <p:nvPicPr>
          <p:cNvPr descr="A screenshot of a cell phone  Description generated with very high confidence" id="8" name="Picture 7">
            <a:extLst>
              <a:ext uri="{FF2B5EF4-FFF2-40B4-BE49-F238E27FC236}">
                <a16:creationId xmlns:a16="http://schemas.microsoft.com/office/drawing/2014/main" id="{685F0C0F-690F-41DE-AA4E-5AFE0B620A7D}"/>
              </a:ext>
            </a:extLst>
          </p:cNvPr>
          <p:cNvPicPr>
            <a:picLocks noChangeAspect="1"/>
          </p:cNvPicPr>
          <p:nvPr/>
        </p:nvPicPr>
        <p:blipFill rotWithShape="1">
          <a:blip r:embed="rId3">
            <a:extLst>
              <a:ext uri="{28A0092B-C50C-407E-A947-70E740481C1C}">
                <a14:useLocalDpi xmlns:a14="http://schemas.microsoft.com/office/drawing/2010/main" val="0"/>
              </a:ext>
            </a:extLst>
          </a:blip>
          <a:srcRect l="16198" r="18589"/>
          <a:stretch/>
        </p:blipFill>
        <p:spPr>
          <a:xfrm>
            <a:off x="5839408" y="1516026"/>
            <a:ext cx="5514392" cy="4572396"/>
          </a:xfrm>
          <a:prstGeom prst="rect">
            <a:avLst/>
          </a:prstGeom>
        </p:spPr>
      </p:pic>
    </p:spTree>
    <p:extLst>
      <p:ext uri="{BB962C8B-B14F-4D97-AF65-F5344CB8AC3E}">
        <p14:creationId xmlns:p14="http://schemas.microsoft.com/office/powerpoint/2010/main" val="3831918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check for the known markers</a:t>
            </a:r>
            <a:br>
              <a:rPr dirty="0" lang="en-US"/>
            </a:br>
            <a:r>
              <a:rPr dirty="0" lang="en-US"/>
              <a:t>CD3D – T cell marker</a:t>
            </a:r>
          </a:p>
        </p:txBody>
      </p:sp>
      <p:pic>
        <p:nvPicPr>
          <p:cNvPr descr="A picture containing screenshot  Description generated with very high confidence" id="4" name="Picture 3">
            <a:extLst>
              <a:ext uri="{FF2B5EF4-FFF2-40B4-BE49-F238E27FC236}">
                <a16:creationId xmlns:a16="http://schemas.microsoft.com/office/drawing/2014/main" id="{6A223C96-7740-406C-BC5D-08FE3EA7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03" y="1638102"/>
            <a:ext cx="9657193" cy="5221986"/>
          </a:xfrm>
          <a:prstGeom prst="rect">
            <a:avLst/>
          </a:prstGeom>
        </p:spPr>
      </p:pic>
    </p:spTree>
    <p:extLst>
      <p:ext uri="{BB962C8B-B14F-4D97-AF65-F5344CB8AC3E}">
        <p14:creationId xmlns:p14="http://schemas.microsoft.com/office/powerpoint/2010/main" val="1781948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check for the known markers</a:t>
            </a:r>
            <a:br>
              <a:rPr dirty="0" lang="en-US"/>
            </a:br>
            <a:r>
              <a:rPr dirty="0" lang="en-US"/>
              <a:t>CD79A – B cell marker</a:t>
            </a:r>
          </a:p>
        </p:txBody>
      </p:sp>
      <p:pic>
        <p:nvPicPr>
          <p:cNvPr id="4" name="Picture 3">
            <a:extLst>
              <a:ext uri="{FF2B5EF4-FFF2-40B4-BE49-F238E27FC236}">
                <a16:creationId xmlns:a16="http://schemas.microsoft.com/office/drawing/2014/main" id="{6A223C96-7740-406C-BC5D-08FE3EA7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03" y="1638102"/>
            <a:ext cx="9657193" cy="5221985"/>
          </a:xfrm>
          <a:prstGeom prst="rect">
            <a:avLst/>
          </a:prstGeom>
        </p:spPr>
      </p:pic>
    </p:spTree>
    <p:extLst>
      <p:ext uri="{BB962C8B-B14F-4D97-AF65-F5344CB8AC3E}">
        <p14:creationId xmlns:p14="http://schemas.microsoft.com/office/powerpoint/2010/main" val="1704583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check for the known markers</a:t>
            </a:r>
            <a:br>
              <a:rPr dirty="0" lang="en-US"/>
            </a:br>
            <a:r>
              <a:rPr dirty="0" lang="en-US"/>
              <a:t>CD14 – monocyte marker</a:t>
            </a:r>
          </a:p>
        </p:txBody>
      </p:sp>
      <p:pic>
        <p:nvPicPr>
          <p:cNvPr id="4" name="Picture 3">
            <a:extLst>
              <a:ext uri="{FF2B5EF4-FFF2-40B4-BE49-F238E27FC236}">
                <a16:creationId xmlns:a16="http://schemas.microsoft.com/office/drawing/2014/main" id="{6A223C96-7740-406C-BC5D-08FE3EA7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03" y="1638102"/>
            <a:ext cx="9657193" cy="5221985"/>
          </a:xfrm>
          <a:prstGeom prst="rect">
            <a:avLst/>
          </a:prstGeom>
        </p:spPr>
      </p:pic>
    </p:spTree>
    <p:extLst>
      <p:ext uri="{BB962C8B-B14F-4D97-AF65-F5344CB8AC3E}">
        <p14:creationId xmlns:p14="http://schemas.microsoft.com/office/powerpoint/2010/main" val="314664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ru-RU" dirty="0" lang="ru-RU"/>
              <a:t>Зачем</a:t>
            </a:r>
            <a:r>
              <a:rPr dirty="0" lang="en-US"/>
              <a:t> single-cell RNA-seq</a:t>
            </a:r>
          </a:p>
        </p:txBody>
      </p:sp>
      <p:sp>
        <p:nvSpPr>
          <p:cNvPr id="3" name="Content Placeholder 2"/>
          <p:cNvSpPr>
            <a:spLocks noGrp="1"/>
          </p:cNvSpPr>
          <p:nvPr>
            <p:ph idx="1"/>
          </p:nvPr>
        </p:nvSpPr>
        <p:spPr/>
        <p:txBody>
          <a:bodyPr numCol="1">
            <a:normAutofit/>
          </a:bodyPr>
          <a:lstStyle/>
          <a:p>
            <a:r>
              <a:rPr altLang="ru-RU" dirty="0" lang="ru-RU"/>
              <a:t>Изучение клеточного разнообразия (в разных тканях, моделях)</a:t>
            </a:r>
          </a:p>
          <a:p>
            <a:r>
              <a:rPr altLang="ru-RU" dirty="0" lang="ru-RU"/>
              <a:t>Описание новых клеточных подтипов</a:t>
            </a:r>
          </a:p>
          <a:p>
            <a:r>
              <a:rPr altLang="ru-RU" dirty="0" lang="ru-RU"/>
              <a:t>Сравнение похожих клеточных подтипов</a:t>
            </a:r>
          </a:p>
          <a:p>
            <a:r>
              <a:rPr altLang="ru-RU" dirty="0" lang="ru-RU"/>
              <a:t>Нахождение маркеров клеточных подтипов</a:t>
            </a:r>
          </a:p>
          <a:p>
            <a:r>
              <a:rPr altLang="ru-RU" dirty="0" lang="ru-RU"/>
              <a:t>Отслеживание клеточной дифференциации</a:t>
            </a:r>
            <a:endParaRPr dirty="0" lang="en-US"/>
          </a:p>
        </p:txBody>
      </p:sp>
      <p:sp>
        <p:nvSpPr>
          <p:cNvPr id="4" name="Slide Number Placeholder 3">
            <a:extLst>
              <a:ext uri="{FF2B5EF4-FFF2-40B4-BE49-F238E27FC236}">
                <a16:creationId xmlns:a16="http://schemas.microsoft.com/office/drawing/2014/main" id="{22D55956-3B24-4129-81B3-50CCD1909820}"/>
              </a:ext>
            </a:extLst>
          </p:cNvPr>
          <p:cNvSpPr>
            <a:spLocks noGrp="1"/>
          </p:cNvSpPr>
          <p:nvPr>
            <p:ph idx="12" sz="quarter" type="sldNum"/>
          </p:nvPr>
        </p:nvSpPr>
        <p:spPr/>
        <p:txBody>
          <a:bodyPr numCol="1"/>
          <a:lstStyle/>
          <a:p>
            <a:fld id="{12E3FDFE-0087-4446-84A8-84BEFB65B49F}" type="slidenum">
              <a:rPr lang="en-US" smtClean="0"/>
              <a:t>5</a:t>
            </a:fld>
            <a:endParaRPr lang="en-US"/>
          </a:p>
        </p:txBody>
      </p:sp>
    </p:spTree>
    <p:extLst>
      <p:ext uri="{BB962C8B-B14F-4D97-AF65-F5344CB8AC3E}">
        <p14:creationId xmlns:p14="http://schemas.microsoft.com/office/powerpoint/2010/main" val="2103538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dirty="0" lang="en-US"/>
              <a:t>PBMC dataset: clustering and annotation </a:t>
            </a:r>
          </a:p>
        </p:txBody>
      </p:sp>
      <p:sp>
        <p:nvSpPr>
          <p:cNvPr id="3" name="TextBox 2"/>
          <p:cNvSpPr txBox="1"/>
          <p:nvPr/>
        </p:nvSpPr>
        <p:spPr>
          <a:xfrm>
            <a:off x="640333" y="1859340"/>
            <a:ext cx="5036718" cy="1569660"/>
          </a:xfrm>
          <a:prstGeom prst="rect">
            <a:avLst/>
          </a:prstGeom>
          <a:noFill/>
        </p:spPr>
        <p:txBody>
          <a:bodyPr numCol="1" rtlCol="0" wrap="square">
            <a:spAutoFit/>
          </a:bodyPr>
          <a:lstStyle/>
          <a:p>
            <a:r>
              <a:rPr dirty="0" lang="en-US" sz="2400"/>
              <a:t>Clustering:</a:t>
            </a:r>
          </a:p>
          <a:p>
            <a:pPr indent="-342900" marL="342900">
              <a:buFont charset="0" typeface="Arial"/>
              <a:buChar char="•"/>
            </a:pPr>
            <a:r>
              <a:rPr b="1" dirty="0" lang="en-US" sz="2400"/>
              <a:t>Graph-based clustering </a:t>
            </a:r>
          </a:p>
          <a:p>
            <a:pPr indent="-342900" marL="342900">
              <a:buFont charset="0" typeface="Arial"/>
              <a:buChar char="•"/>
            </a:pPr>
            <a:r>
              <a:rPr dirty="0" lang="en-US" sz="2400"/>
              <a:t>K-means</a:t>
            </a:r>
          </a:p>
          <a:p>
            <a:pPr indent="-342900" marL="342900">
              <a:buFont charset="0" typeface="Arial"/>
              <a:buChar char="•"/>
            </a:pPr>
            <a:endParaRPr dirty="0" lang="en-US" sz="2400"/>
          </a:p>
        </p:txBody>
      </p:sp>
      <p:pic>
        <p:nvPicPr>
          <p:cNvPr descr="A close up of a map  Description generated with very high confidence" id="6" name="Picture 5">
            <a:extLst>
              <a:ext uri="{FF2B5EF4-FFF2-40B4-BE49-F238E27FC236}">
                <a16:creationId xmlns:a16="http://schemas.microsoft.com/office/drawing/2014/main" id="{4AB7FD6C-25F1-4451-82AD-C7A0230CC444}"/>
              </a:ext>
            </a:extLst>
          </p:cNvPr>
          <p:cNvPicPr>
            <a:picLocks noChangeAspect="1"/>
          </p:cNvPicPr>
          <p:nvPr/>
        </p:nvPicPr>
        <p:blipFill rotWithShape="1">
          <a:blip r:embed="rId2">
            <a:extLst>
              <a:ext uri="{28A0092B-C50C-407E-A947-70E740481C1C}">
                <a14:useLocalDpi xmlns:a14="http://schemas.microsoft.com/office/drawing/2010/main" val="0"/>
              </a:ext>
            </a:extLst>
          </a:blip>
          <a:srcRect l="10790" r="23444"/>
          <a:stretch/>
        </p:blipFill>
        <p:spPr>
          <a:xfrm>
            <a:off x="4814596" y="1507576"/>
            <a:ext cx="5951242" cy="4893223"/>
          </a:xfrm>
          <a:prstGeom prst="rect">
            <a:avLst/>
          </a:prstGeom>
        </p:spPr>
      </p:pic>
    </p:spTree>
    <p:extLst>
      <p:ext uri="{BB962C8B-B14F-4D97-AF65-F5344CB8AC3E}">
        <p14:creationId xmlns:p14="http://schemas.microsoft.com/office/powerpoint/2010/main" val="649612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CAAFEC-EED8-44B8-A6E3-EF313D115B90}"/>
              </a:ext>
            </a:extLst>
          </p:cNvPr>
          <p:cNvPicPr>
            <a:picLocks noChangeAspect="1"/>
          </p:cNvPicPr>
          <p:nvPr/>
        </p:nvPicPr>
        <p:blipFill>
          <a:blip r:embed="rId2"/>
          <a:stretch>
            <a:fillRect/>
          </a:stretch>
        </p:blipFill>
        <p:spPr>
          <a:xfrm>
            <a:off x="0" y="-102637"/>
            <a:ext cx="7762875" cy="6858000"/>
          </a:xfrm>
          <a:prstGeom prst="rect">
            <a:avLst/>
          </a:prstGeom>
        </p:spPr>
      </p:pic>
      <p:sp>
        <p:nvSpPr>
          <p:cNvPr id="5" name="Content Placeholder 2">
            <a:extLst>
              <a:ext uri="{FF2B5EF4-FFF2-40B4-BE49-F238E27FC236}">
                <a16:creationId xmlns:a16="http://schemas.microsoft.com/office/drawing/2014/main" id="{2C1C92A9-0656-4CE2-BD59-9D1BF5D01577}"/>
              </a:ext>
            </a:extLst>
          </p:cNvPr>
          <p:cNvSpPr txBox="1">
            <a:spLocks/>
          </p:cNvSpPr>
          <p:nvPr/>
        </p:nvSpPr>
        <p:spPr>
          <a:xfrm>
            <a:off x="7335411" y="517556"/>
            <a:ext cx="4257676" cy="4351338"/>
          </a:xfrm>
          <a:prstGeom prst="rect">
            <a:avLst/>
          </a:prstGeom>
        </p:spPr>
        <p:txBody>
          <a:bodyPr bIns="45720" lIns="91440" numCol="1" rIns="91440" rtlCol="0" tIns="45720" vert="horz">
            <a:normAutofit fontScale="925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ru-RU" dirty="0" lang="ru-RU"/>
              <a:t>Вместо того, чтобы пытаться находить кластеры по расстояниям, мы для каждой клетки найдем её «соседей»</a:t>
            </a:r>
          </a:p>
          <a:p>
            <a:r>
              <a:rPr altLang="ru-RU" dirty="0" lang="ru-RU"/>
              <a:t>Клетки, у которых много соседей скорее всего живут в одном «районе»</a:t>
            </a:r>
          </a:p>
          <a:p>
            <a:r>
              <a:rPr altLang="ru-RU" dirty="0" lang="ru-RU"/>
              <a:t>Алгоритм пытается находить «районы» клеток в </a:t>
            </a:r>
            <a:r>
              <a:rPr altLang="ru-RU" dirty="0" err="1" lang="ru-RU"/>
              <a:t>датасете</a:t>
            </a:r>
            <a:endParaRPr dirty="0" lang="en-US"/>
          </a:p>
        </p:txBody>
      </p:sp>
      <p:sp>
        <p:nvSpPr>
          <p:cNvPr id="6" name="Content Placeholder 5">
            <a:extLst>
              <a:ext uri="{FF2B5EF4-FFF2-40B4-BE49-F238E27FC236}">
                <a16:creationId xmlns:a16="http://schemas.microsoft.com/office/drawing/2014/main" id="{6371498E-BEEC-46FC-839A-1F3D5E301497}"/>
              </a:ext>
            </a:extLst>
          </p:cNvPr>
          <p:cNvSpPr>
            <a:spLocks noGrp="1"/>
          </p:cNvSpPr>
          <p:nvPr>
            <p:ph idx="1"/>
          </p:nvPr>
        </p:nvSpPr>
        <p:spPr/>
        <p:txBody>
          <a:bodyPr numCol="1"/>
          <a:lstStyle/>
          <a:p>
            <a:endParaRPr lang="en-US"/>
          </a:p>
        </p:txBody>
      </p:sp>
    </p:spTree>
    <p:extLst>
      <p:ext uri="{BB962C8B-B14F-4D97-AF65-F5344CB8AC3E}">
        <p14:creationId xmlns:p14="http://schemas.microsoft.com/office/powerpoint/2010/main" val="2869051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33ED-A15D-4306-80AC-FE8112CBB02E}"/>
              </a:ext>
            </a:extLst>
          </p:cNvPr>
          <p:cNvSpPr>
            <a:spLocks noGrp="1"/>
          </p:cNvSpPr>
          <p:nvPr>
            <p:ph type="title"/>
          </p:nvPr>
        </p:nvSpPr>
        <p:spPr/>
        <p:txBody>
          <a:bodyPr numCol="1"/>
          <a:lstStyle/>
          <a:p>
            <a:r>
              <a:rPr dirty="0" lang="en-US"/>
              <a:t>Making sense</a:t>
            </a:r>
          </a:p>
        </p:txBody>
      </p:sp>
      <p:sp>
        <p:nvSpPr>
          <p:cNvPr id="3" name="Content Placeholder 2">
            <a:extLst>
              <a:ext uri="{FF2B5EF4-FFF2-40B4-BE49-F238E27FC236}">
                <a16:creationId xmlns:a16="http://schemas.microsoft.com/office/drawing/2014/main" id="{80299AF8-7ED7-4BFE-8516-984D5323C44A}"/>
              </a:ext>
            </a:extLst>
          </p:cNvPr>
          <p:cNvSpPr>
            <a:spLocks noGrp="1"/>
          </p:cNvSpPr>
          <p:nvPr>
            <p:ph idx="1"/>
          </p:nvPr>
        </p:nvSpPr>
        <p:spPr/>
        <p:txBody>
          <a:bodyPr numCol="1"/>
          <a:lstStyle/>
          <a:p>
            <a:r>
              <a:rPr altLang="ru-RU" dirty="0" lang="ru-RU"/>
              <a:t>Когда кластеры найдены и есть возможность проверить экспрессию генов, нужно идентифицировать клеточные подтипы:</a:t>
            </a:r>
            <a:br>
              <a:rPr altLang="ru-RU" dirty="0" lang="ru-RU"/>
            </a:br>
            <a:r>
              <a:rPr altLang="ru-RU" dirty="0" lang="ru-RU"/>
              <a:t>сказать кто, есть кто</a:t>
            </a:r>
          </a:p>
          <a:p>
            <a:r>
              <a:rPr altLang="ru-RU" dirty="0" lang="ru-RU"/>
              <a:t>Если вы </a:t>
            </a:r>
            <a:r>
              <a:rPr altLang="ru-RU" dirty="0" err="1" lang="ru-RU"/>
              <a:t>биоинформатик</a:t>
            </a:r>
            <a:r>
              <a:rPr altLang="ru-RU" dirty="0" lang="ru-RU"/>
              <a:t> и вы анализируете чужие данные, в этот момент вы обязательно должны выйти из домика и пойти поговорить с биологом, которые эти данные сделал</a:t>
            </a:r>
          </a:p>
          <a:p>
            <a:r>
              <a:rPr altLang="ru-RU" dirty="0" lang="ru-RU"/>
              <a:t>Если вы биолог, который делает </a:t>
            </a:r>
            <a:r>
              <a:rPr dirty="0" lang="en-US"/>
              <a:t>single-cell RNA-seq, </a:t>
            </a:r>
            <a:r>
              <a:rPr altLang="ru-RU" dirty="0" lang="ru-RU"/>
              <a:t>то скорее всего, никто лучше вас не знает все маркеры и все клеточные подтипы в </a:t>
            </a:r>
            <a:r>
              <a:rPr altLang="ru-RU" lang="ru-RU"/>
              <a:t>ваших данных.</a:t>
            </a:r>
            <a:endParaRPr altLang="ru-RU" dirty="0" lang="ru-RU"/>
          </a:p>
        </p:txBody>
      </p:sp>
    </p:spTree>
    <p:extLst>
      <p:ext uri="{BB962C8B-B14F-4D97-AF65-F5344CB8AC3E}">
        <p14:creationId xmlns:p14="http://schemas.microsoft.com/office/powerpoint/2010/main" val="3762593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7152-C5BF-437F-A312-C56AC8EECFE9}"/>
              </a:ext>
            </a:extLst>
          </p:cNvPr>
          <p:cNvSpPr>
            <a:spLocks noGrp="1"/>
          </p:cNvSpPr>
          <p:nvPr>
            <p:ph type="title"/>
          </p:nvPr>
        </p:nvSpPr>
        <p:spPr/>
        <p:txBody>
          <a:bodyPr numCol="1"/>
          <a:lstStyle/>
          <a:p>
            <a:endParaRPr dirty="0" lang="en-US"/>
          </a:p>
        </p:txBody>
      </p:sp>
      <p:pic>
        <p:nvPicPr>
          <p:cNvPr descr="A screenshot of a cell phone  Description generated with very high confidence" id="5" name="Content Placeholder 4">
            <a:extLst>
              <a:ext uri="{FF2B5EF4-FFF2-40B4-BE49-F238E27FC236}">
                <a16:creationId xmlns:a16="http://schemas.microsoft.com/office/drawing/2014/main" id="{FFD25036-A890-429B-9DA4-6D6B778A45E1}"/>
              </a:ext>
            </a:extLst>
          </p:cNvPr>
          <p:cNvPicPr>
            <a:picLocks noChangeAspect="1" noGrp="1"/>
          </p:cNvPicPr>
          <p:nvPr>
            <p:ph idx="1"/>
          </p:nvPr>
        </p:nvPicPr>
        <p:blipFill>
          <a:blip r:embed="rId3">
            <a:extLst>
              <a:ext uri="{28A0092B-C50C-407E-A947-70E740481C1C}">
                <a14:useLocalDpi xmlns:a14="http://schemas.microsoft.com/office/drawing/2010/main" val="0"/>
              </a:ext>
            </a:extLst>
          </a:blip>
          <a:stretch>
            <a:fillRect/>
          </a:stretch>
        </p:blipFill>
        <p:spPr>
          <a:xfrm>
            <a:off x="1828799" y="365125"/>
            <a:ext cx="7858125" cy="6350978"/>
          </a:xfrm>
        </p:spPr>
      </p:pic>
      <p:sp>
        <p:nvSpPr>
          <p:cNvPr id="3" name="Slide Number Placeholder 2">
            <a:extLst>
              <a:ext uri="{FF2B5EF4-FFF2-40B4-BE49-F238E27FC236}">
                <a16:creationId xmlns:a16="http://schemas.microsoft.com/office/drawing/2014/main" id="{74BE2265-4EC3-4184-9BC8-3F4367809249}"/>
              </a:ext>
            </a:extLst>
          </p:cNvPr>
          <p:cNvSpPr>
            <a:spLocks noGrp="1"/>
          </p:cNvSpPr>
          <p:nvPr>
            <p:ph idx="12" sz="quarter" type="sldNum"/>
          </p:nvPr>
        </p:nvSpPr>
        <p:spPr/>
        <p:txBody>
          <a:bodyPr numCol="1"/>
          <a:lstStyle/>
          <a:p>
            <a:fld id="{12E3FDFE-0087-4446-84A8-84BEFB65B49F}" type="slidenum">
              <a:rPr lang="en-US" smtClean="0"/>
              <a:t>53</a:t>
            </a:fld>
            <a:endParaRPr lang="en-US"/>
          </a:p>
        </p:txBody>
      </p:sp>
    </p:spTree>
    <p:extLst>
      <p:ext uri="{BB962C8B-B14F-4D97-AF65-F5344CB8AC3E}">
        <p14:creationId xmlns:p14="http://schemas.microsoft.com/office/powerpoint/2010/main" val="1406102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7F6C0-E517-4BED-B565-59C5E9C3D59F}"/>
              </a:ext>
            </a:extLst>
          </p:cNvPr>
          <p:cNvSpPr>
            <a:spLocks noGrp="1"/>
          </p:cNvSpPr>
          <p:nvPr>
            <p:ph idx="1"/>
          </p:nvPr>
        </p:nvSpPr>
        <p:spPr/>
        <p:txBody>
          <a:bodyPr numCol="1"/>
          <a:lstStyle/>
          <a:p>
            <a:r>
              <a:rPr dirty="0" lang="en-US"/>
              <a:t>5’ </a:t>
            </a:r>
            <a:r>
              <a:rPr dirty="0" err="1" lang="en-US"/>
              <a:t>scRNA</a:t>
            </a:r>
            <a:r>
              <a:rPr dirty="0" lang="en-US"/>
              <a:t>-seq is different from 3’ </a:t>
            </a:r>
            <a:r>
              <a:rPr dirty="0" err="1" lang="en-US"/>
              <a:t>scRNA</a:t>
            </a:r>
            <a:r>
              <a:rPr dirty="0" lang="en-US"/>
              <a:t>-seq</a:t>
            </a:r>
          </a:p>
          <a:p>
            <a:r>
              <a:rPr dirty="0" lang="en-US"/>
              <a:t>5’ </a:t>
            </a:r>
            <a:r>
              <a:rPr dirty="0" err="1" lang="en-US"/>
              <a:t>scRNA</a:t>
            </a:r>
            <a:r>
              <a:rPr dirty="0" lang="en-US"/>
              <a:t>-seq allows us to get TCR and IG repertoires of the cells</a:t>
            </a:r>
          </a:p>
        </p:txBody>
      </p:sp>
      <p:sp>
        <p:nvSpPr>
          <p:cNvPr id="5" name="Title 4">
            <a:extLst>
              <a:ext uri="{FF2B5EF4-FFF2-40B4-BE49-F238E27FC236}">
                <a16:creationId xmlns:a16="http://schemas.microsoft.com/office/drawing/2014/main" id="{622DA099-EB2E-4C9E-B1CA-B1E80F95F6A0}"/>
              </a:ext>
            </a:extLst>
          </p:cNvPr>
          <p:cNvSpPr>
            <a:spLocks noGrp="1"/>
          </p:cNvSpPr>
          <p:nvPr>
            <p:ph type="title"/>
          </p:nvPr>
        </p:nvSpPr>
        <p:spPr/>
        <p:txBody>
          <a:bodyPr numCol="1"/>
          <a:lstStyle/>
          <a:p>
            <a:r>
              <a:rPr dirty="0" lang="en-US"/>
              <a:t>Latest things</a:t>
            </a:r>
          </a:p>
        </p:txBody>
      </p:sp>
      <p:sp>
        <p:nvSpPr>
          <p:cNvPr id="2" name="Slide Number Placeholder 1">
            <a:extLst>
              <a:ext uri="{FF2B5EF4-FFF2-40B4-BE49-F238E27FC236}">
                <a16:creationId xmlns:a16="http://schemas.microsoft.com/office/drawing/2014/main" id="{5DECAFB0-834D-4A3F-A677-D8F12AE55F12}"/>
              </a:ext>
            </a:extLst>
          </p:cNvPr>
          <p:cNvSpPr>
            <a:spLocks noGrp="1"/>
          </p:cNvSpPr>
          <p:nvPr>
            <p:ph idx="12" sz="quarter" type="sldNum"/>
          </p:nvPr>
        </p:nvSpPr>
        <p:spPr/>
        <p:txBody>
          <a:bodyPr numCol="1"/>
          <a:lstStyle/>
          <a:p>
            <a:fld id="{12E3FDFE-0087-4446-84A8-84BEFB65B49F}" type="slidenum">
              <a:rPr lang="en-US" smtClean="0"/>
              <a:t>54</a:t>
            </a:fld>
            <a:endParaRPr lang="en-US"/>
          </a:p>
        </p:txBody>
      </p:sp>
    </p:spTree>
    <p:extLst>
      <p:ext uri="{BB962C8B-B14F-4D97-AF65-F5344CB8AC3E}">
        <p14:creationId xmlns:p14="http://schemas.microsoft.com/office/powerpoint/2010/main" val="620985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917D-4772-4966-B691-32E76B5FC487}"/>
              </a:ext>
            </a:extLst>
          </p:cNvPr>
          <p:cNvSpPr>
            <a:spLocks noGrp="1"/>
          </p:cNvSpPr>
          <p:nvPr>
            <p:ph type="title"/>
          </p:nvPr>
        </p:nvSpPr>
        <p:spPr/>
        <p:txBody>
          <a:bodyPr numCol="1"/>
          <a:lstStyle/>
          <a:p>
            <a:r>
              <a:rPr dirty="0" lang="en-US"/>
              <a:t>3’ </a:t>
            </a:r>
            <a:r>
              <a:rPr dirty="0" err="1" lang="en-US"/>
              <a:t>scRNA</a:t>
            </a:r>
            <a:r>
              <a:rPr dirty="0" lang="en-US"/>
              <a:t>-seq</a:t>
            </a:r>
          </a:p>
        </p:txBody>
      </p:sp>
      <p:pic>
        <p:nvPicPr>
          <p:cNvPr id="5" name="Content Placeholder 4">
            <a:extLst>
              <a:ext uri="{FF2B5EF4-FFF2-40B4-BE49-F238E27FC236}">
                <a16:creationId xmlns:a16="http://schemas.microsoft.com/office/drawing/2014/main" id="{72D6DFFA-2B7B-49C7-927C-22F09E930401}"/>
              </a:ext>
            </a:extLst>
          </p:cNvPr>
          <p:cNvPicPr>
            <a:picLocks noChangeAspect="1" noGrp="1"/>
          </p:cNvPicPr>
          <p:nvPr>
            <p:ph idx="1"/>
          </p:nvPr>
        </p:nvPicPr>
        <p:blipFill>
          <a:blip r:embed="rId2"/>
          <a:stretch>
            <a:fillRect/>
          </a:stretch>
        </p:blipFill>
        <p:spPr>
          <a:xfrm>
            <a:off x="178040" y="1247775"/>
            <a:ext cx="11555919" cy="5376863"/>
          </a:xfrm>
          <a:prstGeom prst="rect">
            <a:avLst/>
          </a:prstGeom>
        </p:spPr>
      </p:pic>
      <p:sp>
        <p:nvSpPr>
          <p:cNvPr id="4" name="Slide Number Placeholder 3">
            <a:extLst>
              <a:ext uri="{FF2B5EF4-FFF2-40B4-BE49-F238E27FC236}">
                <a16:creationId xmlns:a16="http://schemas.microsoft.com/office/drawing/2014/main" id="{479AC31E-6E24-4822-BAC4-BAE6536E5732}"/>
              </a:ext>
            </a:extLst>
          </p:cNvPr>
          <p:cNvSpPr>
            <a:spLocks noGrp="1"/>
          </p:cNvSpPr>
          <p:nvPr>
            <p:ph idx="12" sz="quarter" type="sldNum"/>
          </p:nvPr>
        </p:nvSpPr>
        <p:spPr/>
        <p:txBody>
          <a:bodyPr numCol="1"/>
          <a:lstStyle/>
          <a:p>
            <a:fld id="{12E3FDFE-0087-4446-84A8-84BEFB65B49F}" type="slidenum">
              <a:rPr lang="en-US" smtClean="0"/>
              <a:t>55</a:t>
            </a:fld>
            <a:endParaRPr lang="en-US"/>
          </a:p>
        </p:txBody>
      </p:sp>
      <p:sp>
        <p:nvSpPr>
          <p:cNvPr id="6" name="Footer Placeholder 5">
            <a:extLst>
              <a:ext uri="{FF2B5EF4-FFF2-40B4-BE49-F238E27FC236}">
                <a16:creationId xmlns:a16="http://schemas.microsoft.com/office/drawing/2014/main" id="{DE490266-8E8F-4803-A21D-D97A0AC11A2A}"/>
              </a:ext>
            </a:extLst>
          </p:cNvPr>
          <p:cNvSpPr>
            <a:spLocks noGrp="1"/>
          </p:cNvSpPr>
          <p:nvPr>
            <p:ph idx="11" sz="quarter" type="ftr"/>
          </p:nvPr>
        </p:nvSpPr>
        <p:spPr>
          <a:xfrm>
            <a:off x="671804" y="6533629"/>
            <a:ext cx="10273004" cy="365125"/>
          </a:xfrm>
        </p:spPr>
        <p:txBody>
          <a:bodyPr numCol="1"/>
          <a:lstStyle/>
          <a:p>
            <a:r>
              <a:rPr dirty="0" lang="en-US"/>
              <a:t>https://assets.ctfassets.net/an68im79xiti/4fIy9tr6qQuCWamIii0iEa/40658acce7a6756e38537584897840e3/CG000108_AssayConfiguration_SC3v2.pdf</a:t>
            </a:r>
          </a:p>
        </p:txBody>
      </p:sp>
    </p:spTree>
    <p:extLst>
      <p:ext uri="{BB962C8B-B14F-4D97-AF65-F5344CB8AC3E}">
        <p14:creationId xmlns:p14="http://schemas.microsoft.com/office/powerpoint/2010/main" val="100876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4B3A-CA97-43C0-BA35-A390736DD649}"/>
              </a:ext>
            </a:extLst>
          </p:cNvPr>
          <p:cNvSpPr>
            <a:spLocks noGrp="1"/>
          </p:cNvSpPr>
          <p:nvPr>
            <p:ph type="title"/>
          </p:nvPr>
        </p:nvSpPr>
        <p:spPr/>
        <p:txBody>
          <a:bodyPr numCol="1"/>
          <a:lstStyle/>
          <a:p>
            <a:endParaRPr lang="en-US"/>
          </a:p>
        </p:txBody>
      </p:sp>
      <p:pic>
        <p:nvPicPr>
          <p:cNvPr id="5" name="Content Placeholder 4">
            <a:extLst>
              <a:ext uri="{FF2B5EF4-FFF2-40B4-BE49-F238E27FC236}">
                <a16:creationId xmlns:a16="http://schemas.microsoft.com/office/drawing/2014/main" id="{F515572A-1661-452A-B17A-AAADC0CDB8E5}"/>
              </a:ext>
            </a:extLst>
          </p:cNvPr>
          <p:cNvPicPr>
            <a:picLocks noChangeAspect="1" noGrp="1"/>
          </p:cNvPicPr>
          <p:nvPr>
            <p:ph idx="1"/>
          </p:nvPr>
        </p:nvPicPr>
        <p:blipFill>
          <a:blip r:embed="rId2"/>
          <a:stretch>
            <a:fillRect/>
          </a:stretch>
        </p:blipFill>
        <p:spPr>
          <a:xfrm>
            <a:off x="2030320" y="2506662"/>
            <a:ext cx="8619339" cy="4351338"/>
          </a:xfrm>
          <a:prstGeom prst="rect">
            <a:avLst/>
          </a:prstGeom>
        </p:spPr>
      </p:pic>
      <p:pic>
        <p:nvPicPr>
          <p:cNvPr id="4" name="Picture 3">
            <a:extLst>
              <a:ext uri="{FF2B5EF4-FFF2-40B4-BE49-F238E27FC236}">
                <a16:creationId xmlns:a16="http://schemas.microsoft.com/office/drawing/2014/main" id="{BADD426B-2176-4E8A-8340-E13DC2448875}"/>
              </a:ext>
            </a:extLst>
          </p:cNvPr>
          <p:cNvPicPr>
            <a:picLocks noChangeAspect="1"/>
          </p:cNvPicPr>
          <p:nvPr/>
        </p:nvPicPr>
        <p:blipFill>
          <a:blip r:embed="rId3"/>
          <a:stretch>
            <a:fillRect/>
          </a:stretch>
        </p:blipFill>
        <p:spPr>
          <a:xfrm>
            <a:off x="2393709" y="0"/>
            <a:ext cx="7315200" cy="2638425"/>
          </a:xfrm>
          <a:prstGeom prst="rect">
            <a:avLst/>
          </a:prstGeom>
        </p:spPr>
      </p:pic>
      <p:cxnSp>
        <p:nvCxnSpPr>
          <p:cNvPr id="7" name="Straight Connector 6">
            <a:extLst>
              <a:ext uri="{FF2B5EF4-FFF2-40B4-BE49-F238E27FC236}">
                <a16:creationId xmlns:a16="http://schemas.microsoft.com/office/drawing/2014/main" id="{17B42573-9503-4266-AEDF-7C7FDBD7B4DA}"/>
              </a:ext>
            </a:extLst>
          </p:cNvPr>
          <p:cNvCxnSpPr/>
          <p:nvPr/>
        </p:nvCxnSpPr>
        <p:spPr>
          <a:xfrm>
            <a:off x="276225" y="2638425"/>
            <a:ext cx="872926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D876563-105B-4786-AA3D-D0C049C1EFE0}"/>
              </a:ext>
            </a:extLst>
          </p:cNvPr>
          <p:cNvSpPr>
            <a:spLocks noGrp="1"/>
          </p:cNvSpPr>
          <p:nvPr>
            <p:ph idx="12" sz="quarter" type="sldNum"/>
          </p:nvPr>
        </p:nvSpPr>
        <p:spPr/>
        <p:txBody>
          <a:bodyPr numCol="1"/>
          <a:lstStyle/>
          <a:p>
            <a:fld id="{12E3FDFE-0087-4446-84A8-84BEFB65B49F}" type="slidenum">
              <a:rPr lang="en-US" smtClean="0"/>
              <a:t>57</a:t>
            </a:fld>
            <a:endParaRPr lang="en-US"/>
          </a:p>
        </p:txBody>
      </p:sp>
    </p:spTree>
    <p:extLst>
      <p:ext uri="{BB962C8B-B14F-4D97-AF65-F5344CB8AC3E}">
        <p14:creationId xmlns:p14="http://schemas.microsoft.com/office/powerpoint/2010/main" val="338029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94CF-CC55-49DA-B13E-00312E40334B}"/>
              </a:ext>
            </a:extLst>
          </p:cNvPr>
          <p:cNvSpPr>
            <a:spLocks noGrp="1"/>
          </p:cNvSpPr>
          <p:nvPr>
            <p:ph type="title"/>
          </p:nvPr>
        </p:nvSpPr>
        <p:spPr/>
        <p:txBody>
          <a:bodyPr numCol="1"/>
          <a:lstStyle/>
          <a:p>
            <a:endParaRPr lang="en-US"/>
          </a:p>
        </p:txBody>
      </p:sp>
      <p:sp>
        <p:nvSpPr>
          <p:cNvPr id="3" name="Content Placeholder 2">
            <a:extLst>
              <a:ext uri="{FF2B5EF4-FFF2-40B4-BE49-F238E27FC236}">
                <a16:creationId xmlns:a16="http://schemas.microsoft.com/office/drawing/2014/main" id="{7627A805-51A2-4DC4-AB81-332161B3DB52}"/>
              </a:ext>
            </a:extLst>
          </p:cNvPr>
          <p:cNvSpPr>
            <a:spLocks noGrp="1"/>
          </p:cNvSpPr>
          <p:nvPr>
            <p:ph idx="1"/>
          </p:nvPr>
        </p:nvSpPr>
        <p:spPr/>
        <p:txBody>
          <a:bodyPr numCol="1"/>
          <a:lstStyle/>
          <a:p>
            <a:endParaRPr lang="en-US"/>
          </a:p>
        </p:txBody>
      </p:sp>
      <p:pic>
        <p:nvPicPr>
          <p:cNvPr id="4" name="Picture 3">
            <a:extLst>
              <a:ext uri="{FF2B5EF4-FFF2-40B4-BE49-F238E27FC236}">
                <a16:creationId xmlns:a16="http://schemas.microsoft.com/office/drawing/2014/main" id="{E7174262-D348-4105-BAE9-FAA2BF0F077A}"/>
              </a:ext>
            </a:extLst>
          </p:cNvPr>
          <p:cNvPicPr>
            <a:picLocks noChangeAspect="1"/>
          </p:cNvPicPr>
          <p:nvPr/>
        </p:nvPicPr>
        <p:blipFill>
          <a:blip r:embed="rId2"/>
          <a:stretch>
            <a:fillRect/>
          </a:stretch>
        </p:blipFill>
        <p:spPr>
          <a:xfrm>
            <a:off x="457200" y="323850"/>
            <a:ext cx="6381750" cy="4591050"/>
          </a:xfrm>
          <a:prstGeom prst="rect">
            <a:avLst/>
          </a:prstGeom>
        </p:spPr>
      </p:pic>
      <p:pic>
        <p:nvPicPr>
          <p:cNvPr id="5" name="Picture 4">
            <a:extLst>
              <a:ext uri="{FF2B5EF4-FFF2-40B4-BE49-F238E27FC236}">
                <a16:creationId xmlns:a16="http://schemas.microsoft.com/office/drawing/2014/main" id="{F9E39111-350B-44D1-A72C-9B8543159E62}"/>
              </a:ext>
            </a:extLst>
          </p:cNvPr>
          <p:cNvPicPr>
            <a:picLocks noChangeAspect="1"/>
          </p:cNvPicPr>
          <p:nvPr/>
        </p:nvPicPr>
        <p:blipFill>
          <a:blip r:embed="rId3"/>
          <a:stretch>
            <a:fillRect/>
          </a:stretch>
        </p:blipFill>
        <p:spPr>
          <a:xfrm>
            <a:off x="6838950" y="1825625"/>
            <a:ext cx="4667250" cy="3009900"/>
          </a:xfrm>
          <a:prstGeom prst="rect">
            <a:avLst/>
          </a:prstGeom>
        </p:spPr>
      </p:pic>
      <p:sp>
        <p:nvSpPr>
          <p:cNvPr id="6" name="Slide Number Placeholder 5">
            <a:extLst>
              <a:ext uri="{FF2B5EF4-FFF2-40B4-BE49-F238E27FC236}">
                <a16:creationId xmlns:a16="http://schemas.microsoft.com/office/drawing/2014/main" id="{79643559-230F-4DB1-8D43-252F3B73881F}"/>
              </a:ext>
            </a:extLst>
          </p:cNvPr>
          <p:cNvSpPr>
            <a:spLocks noGrp="1"/>
          </p:cNvSpPr>
          <p:nvPr>
            <p:ph idx="12" sz="quarter" type="sldNum"/>
          </p:nvPr>
        </p:nvSpPr>
        <p:spPr/>
        <p:txBody>
          <a:bodyPr numCol="1"/>
          <a:lstStyle/>
          <a:p>
            <a:fld id="{12E3FDFE-0087-4446-84A8-84BEFB65B49F}" type="slidenum">
              <a:rPr lang="en-US" smtClean="0"/>
              <a:t>58</a:t>
            </a:fld>
            <a:endParaRPr lang="en-US"/>
          </a:p>
        </p:txBody>
      </p:sp>
    </p:spTree>
    <p:extLst>
      <p:ext uri="{BB962C8B-B14F-4D97-AF65-F5344CB8AC3E}">
        <p14:creationId xmlns:p14="http://schemas.microsoft.com/office/powerpoint/2010/main" val="3134289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7B07-D00F-4800-A438-2D2F52FE8D68}"/>
              </a:ext>
            </a:extLst>
          </p:cNvPr>
          <p:cNvSpPr>
            <a:spLocks noGrp="1"/>
          </p:cNvSpPr>
          <p:nvPr>
            <p:ph type="title"/>
          </p:nvPr>
        </p:nvSpPr>
        <p:spPr/>
        <p:txBody>
          <a:bodyPr numCol="1"/>
          <a:lstStyle/>
          <a:p>
            <a:endParaRPr lang="en-US"/>
          </a:p>
        </p:txBody>
      </p:sp>
      <p:sp>
        <p:nvSpPr>
          <p:cNvPr id="3" name="Content Placeholder 2">
            <a:extLst>
              <a:ext uri="{FF2B5EF4-FFF2-40B4-BE49-F238E27FC236}">
                <a16:creationId xmlns:a16="http://schemas.microsoft.com/office/drawing/2014/main" id="{F6B417F3-1854-4B0A-84BE-6FB0EE1B5683}"/>
              </a:ext>
            </a:extLst>
          </p:cNvPr>
          <p:cNvSpPr>
            <a:spLocks noGrp="1"/>
          </p:cNvSpPr>
          <p:nvPr>
            <p:ph idx="1"/>
          </p:nvPr>
        </p:nvSpPr>
        <p:spPr/>
        <p:txBody>
          <a:bodyPr numCol="1"/>
          <a:lstStyle/>
          <a:p>
            <a:endParaRPr lang="en-US"/>
          </a:p>
        </p:txBody>
      </p:sp>
    </p:spTree>
    <p:extLst>
      <p:ext uri="{BB962C8B-B14F-4D97-AF65-F5344CB8AC3E}">
        <p14:creationId xmlns:p14="http://schemas.microsoft.com/office/powerpoint/2010/main" val="3356878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917D-4772-4966-B691-32E76B5FC487}"/>
              </a:ext>
            </a:extLst>
          </p:cNvPr>
          <p:cNvSpPr>
            <a:spLocks noGrp="1"/>
          </p:cNvSpPr>
          <p:nvPr>
            <p:ph type="title"/>
          </p:nvPr>
        </p:nvSpPr>
        <p:spPr/>
        <p:txBody>
          <a:bodyPr numCol="1"/>
          <a:lstStyle/>
          <a:p>
            <a:r>
              <a:rPr dirty="0" lang="en-US"/>
              <a:t>5’ </a:t>
            </a:r>
            <a:r>
              <a:rPr dirty="0" err="1" lang="en-US"/>
              <a:t>scRNA</a:t>
            </a:r>
            <a:r>
              <a:rPr dirty="0" lang="en-US"/>
              <a:t>-seq</a:t>
            </a:r>
          </a:p>
        </p:txBody>
      </p:sp>
      <p:sp>
        <p:nvSpPr>
          <p:cNvPr id="4" name="Slide Number Placeholder 3">
            <a:extLst>
              <a:ext uri="{FF2B5EF4-FFF2-40B4-BE49-F238E27FC236}">
                <a16:creationId xmlns:a16="http://schemas.microsoft.com/office/drawing/2014/main" id="{479AC31E-6E24-4822-BAC4-BAE6536E5732}"/>
              </a:ext>
            </a:extLst>
          </p:cNvPr>
          <p:cNvSpPr>
            <a:spLocks noGrp="1"/>
          </p:cNvSpPr>
          <p:nvPr>
            <p:ph idx="12" sz="quarter" type="sldNum"/>
          </p:nvPr>
        </p:nvSpPr>
        <p:spPr/>
        <p:txBody>
          <a:bodyPr numCol="1"/>
          <a:lstStyle/>
          <a:p>
            <a:fld id="{12E3FDFE-0087-4446-84A8-84BEFB65B49F}" type="slidenum">
              <a:rPr lang="en-US" smtClean="0"/>
              <a:t>56</a:t>
            </a:fld>
            <a:endParaRPr lang="en-US"/>
          </a:p>
        </p:txBody>
      </p:sp>
      <p:pic>
        <p:nvPicPr>
          <p:cNvPr id="7" name="Content Placeholder 6">
            <a:extLst>
              <a:ext uri="{FF2B5EF4-FFF2-40B4-BE49-F238E27FC236}">
                <a16:creationId xmlns:a16="http://schemas.microsoft.com/office/drawing/2014/main" id="{9A79AB0B-0BA3-4121-A2D4-8BAE42E5CB1A}"/>
              </a:ext>
            </a:extLst>
          </p:cNvPr>
          <p:cNvPicPr>
            <a:picLocks noChangeAspect="1" noGrp="1"/>
          </p:cNvPicPr>
          <p:nvPr>
            <p:ph idx="1"/>
          </p:nvPr>
        </p:nvPicPr>
        <p:blipFill>
          <a:blip r:embed="rId2"/>
          <a:stretch>
            <a:fillRect/>
          </a:stretch>
        </p:blipFill>
        <p:spPr>
          <a:xfrm>
            <a:off x="151511" y="1431570"/>
            <a:ext cx="11202289" cy="4924780"/>
          </a:xfrm>
          <a:prstGeom prst="rect">
            <a:avLst/>
          </a:prstGeom>
        </p:spPr>
      </p:pic>
      <p:sp>
        <p:nvSpPr>
          <p:cNvPr id="8" name="Footer Placeholder 7">
            <a:extLst>
              <a:ext uri="{FF2B5EF4-FFF2-40B4-BE49-F238E27FC236}">
                <a16:creationId xmlns:a16="http://schemas.microsoft.com/office/drawing/2014/main" id="{7382AF26-CFE4-408D-B1A9-F1876A81DEEB}"/>
              </a:ext>
            </a:extLst>
          </p:cNvPr>
          <p:cNvSpPr>
            <a:spLocks noGrp="1"/>
          </p:cNvSpPr>
          <p:nvPr>
            <p:ph idx="11" sz="quarter" type="ftr"/>
          </p:nvPr>
        </p:nvSpPr>
        <p:spPr>
          <a:xfrm>
            <a:off x="466531" y="6356349"/>
            <a:ext cx="10394301" cy="365125"/>
          </a:xfrm>
        </p:spPr>
        <p:txBody>
          <a:bodyPr numCol="1"/>
          <a:lstStyle/>
          <a:p>
            <a:r>
              <a:rPr dirty="0" lang="en-US"/>
              <a:t>https://assets.ctfassets.net/an68im79xiti/j7qXxnyhAAiIWcSWA6g0M/46d70e508f7a3019a5cef2d64f203a3d/CG000109_AssayConfiguration_VDJ_RevD.pdf</a:t>
            </a:r>
          </a:p>
        </p:txBody>
      </p:sp>
    </p:spTree>
    <p:extLst>
      <p:ext uri="{BB962C8B-B14F-4D97-AF65-F5344CB8AC3E}">
        <p14:creationId xmlns:p14="http://schemas.microsoft.com/office/powerpoint/2010/main" val="145089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6A9-BD26-4AF8-9F87-AB9EAAA957F1}"/>
              </a:ext>
            </a:extLst>
          </p:cNvPr>
          <p:cNvSpPr>
            <a:spLocks noGrp="1"/>
          </p:cNvSpPr>
          <p:nvPr>
            <p:ph type="title"/>
          </p:nvPr>
        </p:nvSpPr>
        <p:spPr/>
        <p:txBody>
          <a:bodyPr numCol="1"/>
          <a:lstStyle/>
          <a:p>
            <a:endParaRPr lang="en-US"/>
          </a:p>
        </p:txBody>
      </p:sp>
      <p:sp>
        <p:nvSpPr>
          <p:cNvPr id="3" name="Content Placeholder 2">
            <a:extLst>
              <a:ext uri="{FF2B5EF4-FFF2-40B4-BE49-F238E27FC236}">
                <a16:creationId xmlns:a16="http://schemas.microsoft.com/office/drawing/2014/main" id="{453F4149-2F8A-4C07-89E9-DEAFB8C68190}"/>
              </a:ext>
            </a:extLst>
          </p:cNvPr>
          <p:cNvSpPr>
            <a:spLocks noGrp="1"/>
          </p:cNvSpPr>
          <p:nvPr>
            <p:ph idx="1"/>
          </p:nvPr>
        </p:nvSpPr>
        <p:spPr/>
        <p:txBody>
          <a:bodyPr numCol="1"/>
          <a:lstStyle/>
          <a:p>
            <a:endParaRPr lang="en-US"/>
          </a:p>
        </p:txBody>
      </p:sp>
      <p:pic>
        <p:nvPicPr>
          <p:cNvPr id="4" name="Picture 3">
            <a:extLst>
              <a:ext uri="{FF2B5EF4-FFF2-40B4-BE49-F238E27FC236}">
                <a16:creationId xmlns:a16="http://schemas.microsoft.com/office/drawing/2014/main" id="{A7FFB74F-AEB9-4925-86D5-54BC640E9883}"/>
              </a:ext>
            </a:extLst>
          </p:cNvPr>
          <p:cNvPicPr>
            <a:picLocks noChangeAspect="1"/>
          </p:cNvPicPr>
          <p:nvPr/>
        </p:nvPicPr>
        <p:blipFill>
          <a:blip r:embed="rId2"/>
          <a:stretch>
            <a:fillRect/>
          </a:stretch>
        </p:blipFill>
        <p:spPr>
          <a:xfrm>
            <a:off x="242833" y="365125"/>
            <a:ext cx="11001429" cy="5444637"/>
          </a:xfrm>
          <a:prstGeom prst="rect">
            <a:avLst/>
          </a:prstGeom>
        </p:spPr>
      </p:pic>
      <p:sp>
        <p:nvSpPr>
          <p:cNvPr id="5" name="TextBox 4">
            <a:extLst>
              <a:ext uri="{FF2B5EF4-FFF2-40B4-BE49-F238E27FC236}">
                <a16:creationId xmlns:a16="http://schemas.microsoft.com/office/drawing/2014/main" id="{91E4C4EA-1151-405A-906A-C6C63C00EF4D}"/>
              </a:ext>
            </a:extLst>
          </p:cNvPr>
          <p:cNvSpPr txBox="1"/>
          <p:nvPr/>
        </p:nvSpPr>
        <p:spPr>
          <a:xfrm>
            <a:off x="4750968" y="3087443"/>
            <a:ext cx="992579" cy="461665"/>
          </a:xfrm>
          <a:prstGeom prst="rect">
            <a:avLst/>
          </a:prstGeom>
          <a:noFill/>
        </p:spPr>
        <p:txBody>
          <a:bodyPr numCol="1" rtlCol="0" wrap="none">
            <a:spAutoFit/>
          </a:bodyPr>
          <a:lstStyle/>
          <a:p>
            <a:r>
              <a:rPr dirty="0" lang="en-US" sz="2400"/>
              <a:t>(2014)</a:t>
            </a:r>
          </a:p>
        </p:txBody>
      </p:sp>
      <p:sp>
        <p:nvSpPr>
          <p:cNvPr id="6" name="Slide Number Placeholder 5">
            <a:extLst>
              <a:ext uri="{FF2B5EF4-FFF2-40B4-BE49-F238E27FC236}">
                <a16:creationId xmlns:a16="http://schemas.microsoft.com/office/drawing/2014/main" id="{93324753-1FCE-4762-A274-2CD866EE9E24}"/>
              </a:ext>
            </a:extLst>
          </p:cNvPr>
          <p:cNvSpPr>
            <a:spLocks noGrp="1"/>
          </p:cNvSpPr>
          <p:nvPr>
            <p:ph idx="12" sz="quarter" type="sldNum"/>
          </p:nvPr>
        </p:nvSpPr>
        <p:spPr/>
        <p:txBody>
          <a:bodyPr numCol="1"/>
          <a:lstStyle/>
          <a:p>
            <a:fld id="{12E3FDFE-0087-4446-84A8-84BEFB65B49F}" type="slidenum">
              <a:rPr lang="en-US" smtClean="0"/>
              <a:t>6</a:t>
            </a:fld>
            <a:endParaRPr lang="en-US"/>
          </a:p>
        </p:txBody>
      </p:sp>
    </p:spTree>
    <p:extLst>
      <p:ext uri="{BB962C8B-B14F-4D97-AF65-F5344CB8AC3E}">
        <p14:creationId xmlns:p14="http://schemas.microsoft.com/office/powerpoint/2010/main" val="135795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6669-CDBF-46EB-95C5-2F7E4DBD9AEC}"/>
              </a:ext>
            </a:extLst>
          </p:cNvPr>
          <p:cNvSpPr>
            <a:spLocks noGrp="1"/>
          </p:cNvSpPr>
          <p:nvPr>
            <p:ph type="title"/>
          </p:nvPr>
        </p:nvSpPr>
        <p:spPr/>
        <p:txBody>
          <a:bodyPr numCol="1"/>
          <a:lstStyle/>
          <a:p>
            <a:endParaRPr dirty="0" lang="en-US"/>
          </a:p>
        </p:txBody>
      </p:sp>
      <p:sp>
        <p:nvSpPr>
          <p:cNvPr id="3" name="Content Placeholder 2">
            <a:extLst>
              <a:ext uri="{FF2B5EF4-FFF2-40B4-BE49-F238E27FC236}">
                <a16:creationId xmlns:a16="http://schemas.microsoft.com/office/drawing/2014/main" id="{44C37BEB-F375-42EF-9E38-320493E05416}"/>
              </a:ext>
            </a:extLst>
          </p:cNvPr>
          <p:cNvSpPr>
            <a:spLocks noGrp="1"/>
          </p:cNvSpPr>
          <p:nvPr>
            <p:ph idx="1"/>
          </p:nvPr>
        </p:nvSpPr>
        <p:spPr>
          <a:xfrm>
            <a:off x="7562850" y="1825625"/>
            <a:ext cx="3790950" cy="4351338"/>
          </a:xfrm>
        </p:spPr>
        <p:txBody>
          <a:bodyPr numCol="1"/>
          <a:lstStyle/>
          <a:p>
            <a:pPr indent="0" marL="0">
              <a:buNone/>
            </a:pPr>
            <a:r>
              <a:rPr dirty="0" lang="en-US"/>
              <a:t>Villani, </a:t>
            </a:r>
            <a:r>
              <a:rPr dirty="0" err="1" lang="en-US"/>
              <a:t>Satija</a:t>
            </a:r>
            <a:r>
              <a:rPr dirty="0" lang="en-US"/>
              <a:t> et al</a:t>
            </a:r>
          </a:p>
        </p:txBody>
      </p:sp>
      <p:pic>
        <p:nvPicPr>
          <p:cNvPr id="4" name="Picture 3">
            <a:extLst>
              <a:ext uri="{FF2B5EF4-FFF2-40B4-BE49-F238E27FC236}">
                <a16:creationId xmlns:a16="http://schemas.microsoft.com/office/drawing/2014/main" id="{1C39DB49-BCB9-48D2-8712-94BBA729D9EC}"/>
              </a:ext>
            </a:extLst>
          </p:cNvPr>
          <p:cNvPicPr>
            <a:picLocks noChangeAspect="1"/>
          </p:cNvPicPr>
          <p:nvPr/>
        </p:nvPicPr>
        <p:blipFill>
          <a:blip r:embed="rId2"/>
          <a:stretch>
            <a:fillRect/>
          </a:stretch>
        </p:blipFill>
        <p:spPr>
          <a:xfrm>
            <a:off x="486315" y="0"/>
            <a:ext cx="6895020" cy="6858000"/>
          </a:xfrm>
          <a:prstGeom prst="rect">
            <a:avLst/>
          </a:prstGeom>
        </p:spPr>
      </p:pic>
      <p:sp>
        <p:nvSpPr>
          <p:cNvPr id="5" name="Slide Number Placeholder 4">
            <a:extLst>
              <a:ext uri="{FF2B5EF4-FFF2-40B4-BE49-F238E27FC236}">
                <a16:creationId xmlns:a16="http://schemas.microsoft.com/office/drawing/2014/main" id="{9AF58C8A-00F7-4267-9E16-CD006BCC4287}"/>
              </a:ext>
            </a:extLst>
          </p:cNvPr>
          <p:cNvSpPr>
            <a:spLocks noGrp="1"/>
          </p:cNvSpPr>
          <p:nvPr>
            <p:ph idx="12" sz="quarter" type="sldNum"/>
          </p:nvPr>
        </p:nvSpPr>
        <p:spPr/>
        <p:txBody>
          <a:bodyPr numCol="1"/>
          <a:lstStyle/>
          <a:p>
            <a:fld id="{12E3FDFE-0087-4446-84A8-84BEFB65B49F}" type="slidenum">
              <a:rPr lang="en-US" smtClean="0"/>
              <a:t>7</a:t>
            </a:fld>
            <a:endParaRPr lang="en-US"/>
          </a:p>
        </p:txBody>
      </p:sp>
    </p:spTree>
    <p:extLst>
      <p:ext uri="{BB962C8B-B14F-4D97-AF65-F5344CB8AC3E}">
        <p14:creationId xmlns:p14="http://schemas.microsoft.com/office/powerpoint/2010/main" val="426623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F33F-CB81-4B36-9F4C-70F12FAB562C}"/>
              </a:ext>
            </a:extLst>
          </p:cNvPr>
          <p:cNvSpPr>
            <a:spLocks noGrp="1"/>
          </p:cNvSpPr>
          <p:nvPr>
            <p:ph type="title"/>
          </p:nvPr>
        </p:nvSpPr>
        <p:spPr/>
        <p:txBody>
          <a:bodyPr numCol="1"/>
          <a:lstStyle/>
          <a:p>
            <a:endParaRPr dirty="0" lang="en-US"/>
          </a:p>
        </p:txBody>
      </p:sp>
      <p:sp>
        <p:nvSpPr>
          <p:cNvPr id="3" name="Content Placeholder 2">
            <a:extLst>
              <a:ext uri="{FF2B5EF4-FFF2-40B4-BE49-F238E27FC236}">
                <a16:creationId xmlns:a16="http://schemas.microsoft.com/office/drawing/2014/main" id="{16DF1E1A-681C-424C-B70C-6808FE349C52}"/>
              </a:ext>
            </a:extLst>
          </p:cNvPr>
          <p:cNvSpPr>
            <a:spLocks noGrp="1"/>
          </p:cNvSpPr>
          <p:nvPr>
            <p:ph idx="1"/>
          </p:nvPr>
        </p:nvSpPr>
        <p:spPr/>
        <p:txBody>
          <a:bodyPr numCol="1"/>
          <a:lstStyle/>
          <a:p>
            <a:endParaRPr lang="en-US"/>
          </a:p>
        </p:txBody>
      </p:sp>
      <p:pic>
        <p:nvPicPr>
          <p:cNvPr id="4" name="Picture 3">
            <a:extLst>
              <a:ext uri="{FF2B5EF4-FFF2-40B4-BE49-F238E27FC236}">
                <a16:creationId xmlns:a16="http://schemas.microsoft.com/office/drawing/2014/main" id="{C413CA46-052E-41D8-AD9F-1B09DBE7FB43}"/>
              </a:ext>
            </a:extLst>
          </p:cNvPr>
          <p:cNvPicPr>
            <a:picLocks noChangeAspect="1"/>
          </p:cNvPicPr>
          <p:nvPr/>
        </p:nvPicPr>
        <p:blipFill>
          <a:blip r:embed="rId2"/>
          <a:stretch>
            <a:fillRect/>
          </a:stretch>
        </p:blipFill>
        <p:spPr>
          <a:xfrm>
            <a:off x="-109538" y="1865313"/>
            <a:ext cx="12301538" cy="3257550"/>
          </a:xfrm>
          <a:prstGeom prst="rect">
            <a:avLst/>
          </a:prstGeom>
        </p:spPr>
      </p:pic>
      <p:sp>
        <p:nvSpPr>
          <p:cNvPr id="5" name="Slide Number Placeholder 4">
            <a:extLst>
              <a:ext uri="{FF2B5EF4-FFF2-40B4-BE49-F238E27FC236}">
                <a16:creationId xmlns:a16="http://schemas.microsoft.com/office/drawing/2014/main" id="{2D5CE1A5-53D4-4227-AE4F-2833871A4052}"/>
              </a:ext>
            </a:extLst>
          </p:cNvPr>
          <p:cNvSpPr>
            <a:spLocks noGrp="1"/>
          </p:cNvSpPr>
          <p:nvPr>
            <p:ph idx="12" sz="quarter" type="sldNum"/>
          </p:nvPr>
        </p:nvSpPr>
        <p:spPr/>
        <p:txBody>
          <a:bodyPr numCol="1"/>
          <a:lstStyle/>
          <a:p>
            <a:fld id="{12E3FDFE-0087-4446-84A8-84BEFB65B49F}" type="slidenum">
              <a:rPr lang="en-US" smtClean="0"/>
              <a:t>8</a:t>
            </a:fld>
            <a:endParaRPr lang="en-US"/>
          </a:p>
        </p:txBody>
      </p:sp>
    </p:spTree>
    <p:extLst>
      <p:ext uri="{BB962C8B-B14F-4D97-AF65-F5344CB8AC3E}">
        <p14:creationId xmlns:p14="http://schemas.microsoft.com/office/powerpoint/2010/main" val="312662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2C2417-8E50-4040-92D2-493BF92C65FE}"/>
              </a:ext>
            </a:extLst>
          </p:cNvPr>
          <p:cNvPicPr>
            <a:picLocks noChangeAspect="1" noGrp="1"/>
          </p:cNvPicPr>
          <p:nvPr>
            <p:ph idx="1"/>
          </p:nvPr>
        </p:nvPicPr>
        <p:blipFill>
          <a:blip r:embed="rId2"/>
          <a:stretch>
            <a:fillRect/>
          </a:stretch>
        </p:blipFill>
        <p:spPr>
          <a:xfrm>
            <a:off x="1476376" y="77793"/>
            <a:ext cx="8705850" cy="6780207"/>
          </a:xfrm>
          <a:prstGeom prst="rect">
            <a:avLst/>
          </a:prstGeom>
        </p:spPr>
      </p:pic>
      <p:sp>
        <p:nvSpPr>
          <p:cNvPr id="6" name="Title 5">
            <a:extLst>
              <a:ext uri="{FF2B5EF4-FFF2-40B4-BE49-F238E27FC236}">
                <a16:creationId xmlns:a16="http://schemas.microsoft.com/office/drawing/2014/main" id="{26AE95D4-9F69-4E56-AD9E-664BE64B6D01}"/>
              </a:ext>
            </a:extLst>
          </p:cNvPr>
          <p:cNvSpPr>
            <a:spLocks noGrp="1"/>
          </p:cNvSpPr>
          <p:nvPr>
            <p:ph type="title"/>
          </p:nvPr>
        </p:nvSpPr>
        <p:spPr/>
        <p:txBody>
          <a:bodyPr numCol="1"/>
          <a:lstStyle/>
          <a:p>
            <a:endParaRPr lang="en-US"/>
          </a:p>
        </p:txBody>
      </p:sp>
      <p:sp>
        <p:nvSpPr>
          <p:cNvPr id="2" name="Slide Number Placeholder 1">
            <a:extLst>
              <a:ext uri="{FF2B5EF4-FFF2-40B4-BE49-F238E27FC236}">
                <a16:creationId xmlns:a16="http://schemas.microsoft.com/office/drawing/2014/main" id="{DB38CB0B-442E-4E7C-8704-12BB7641E346}"/>
              </a:ext>
            </a:extLst>
          </p:cNvPr>
          <p:cNvSpPr>
            <a:spLocks noGrp="1"/>
          </p:cNvSpPr>
          <p:nvPr>
            <p:ph idx="12" sz="quarter" type="sldNum"/>
          </p:nvPr>
        </p:nvSpPr>
        <p:spPr/>
        <p:txBody>
          <a:bodyPr numCol="1"/>
          <a:lstStyle/>
          <a:p>
            <a:fld id="{12E3FDFE-0087-4446-84A8-84BEFB65B49F}" type="slidenum">
              <a:rPr lang="en-US" smtClean="0"/>
              <a:t>9</a:t>
            </a:fld>
            <a:endParaRPr lang="en-US"/>
          </a:p>
        </p:txBody>
      </p:sp>
    </p:spTree>
    <p:extLst>
      <p:ext uri="{BB962C8B-B14F-4D97-AF65-F5344CB8AC3E}">
        <p14:creationId xmlns:p14="http://schemas.microsoft.com/office/powerpoint/2010/main" val="3167431369"/>
      </p:ext>
    </p:extLst>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http://schemas.openxmlformats.org/officeDocument/2006/extended-properties" xmlns:vt="http://schemas.openxmlformats.org/officeDocument/2006/docPropsVTypes">
  <Words>1203</Words>
  <Paragraphs>200</Paragraphs>
  <Slides>59</Slides>
  <Notes>12</Notes>
  <TotalTime>2288</TotalTime>
  <HiddenSlides>0</HiddenSlides>
  <MMClips>0</MMClips>
  <ScaleCrop>false</ScaleCrop>
  <HeadingPairs>
    <vt:vector baseType="variant" size="6">
      <vt:variant>
        <vt:lpstr>Fonts Used</vt:lpstr>
      </vt:variant>
      <vt:variant>
        <vt:i4>4</vt:i4>
      </vt:variant>
      <vt:variant>
        <vt:lpstr>Theme</vt:lpstr>
      </vt:variant>
      <vt:variant>
        <vt:i4>1</vt:i4>
      </vt:variant>
      <vt:variant>
        <vt:lpstr>Slide Titles</vt:lpstr>
      </vt:variant>
      <vt:variant>
        <vt:i4>59</vt:i4>
      </vt:variant>
    </vt:vector>
  </HeadingPairs>
  <TitlesOfParts>
    <vt:vector baseType="lpstr" size="64">
      <vt:lpstr>Arial</vt:lpstr>
      <vt:lpstr>Calibri</vt:lpstr>
      <vt:lpstr>Calibri Light</vt:lpstr>
      <vt:lpstr>Mangal</vt:lpstr>
      <vt:lpstr>Office Theme</vt:lpstr>
      <vt:lpstr>Introduction to single-cell RNA-seq</vt:lpstr>
      <vt:lpstr>Mic check</vt:lpstr>
      <vt:lpstr>RNA-seq шпаргалка</vt:lpstr>
      <vt:lpstr>Single cell RNA-seq</vt:lpstr>
      <vt:lpstr>Зачем single-cell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Основные трудности</vt:lpstr>
      <vt:lpstr>Малый размер библиотеки</vt:lpstr>
      <vt:lpstr>Template switching PCR  for low input  Switching Mechanism At the 5' end of RNA Template (SMART)</vt:lpstr>
      <vt:lpstr>Основные трудности</vt:lpstr>
      <vt:lpstr>Drop-seq</vt:lpstr>
      <vt:lpstr>Как это выглядит в жизни?</vt:lpstr>
      <vt:lpstr>Как это выглядит в жизни?</vt:lpstr>
      <vt:lpstr>Drop-seq</vt:lpstr>
      <vt:lpstr>Баркодирование</vt:lpstr>
      <vt:lpstr>Баркодирование</vt:lpstr>
      <vt:lpstr>Баркодирование</vt:lpstr>
      <vt:lpstr>Баркодирование</vt:lpstr>
      <vt:lpstr>Drop-seq</vt:lpstr>
      <vt:lpstr>Секвенирование</vt:lpstr>
      <vt:lpstr>Секвенирование</vt:lpstr>
      <vt:lpstr>Секвенирование</vt:lpstr>
      <vt:lpstr>Секвенирование</vt:lpstr>
      <vt:lpstr>Секвенирование</vt:lpstr>
      <vt:lpstr>Секвенирование</vt:lpstr>
      <vt:lpstr>Секвенирование</vt:lpstr>
      <vt:lpstr>Секвенирование</vt:lpstr>
      <vt:lpstr>Преодолевая трудности</vt:lpstr>
      <vt:lpstr>Преодолевая трудности</vt:lpstr>
      <vt:lpstr>Есть ли вопросы?</vt:lpstr>
      <vt:lpstr>Базовые шаги в анализе single-cell RNA-seq</vt:lpstr>
      <vt:lpstr>PowerPoint Presentation</vt:lpstr>
      <vt:lpstr>Нужно нормализовать!</vt:lpstr>
      <vt:lpstr>Нужно нормализовать!</vt:lpstr>
      <vt:lpstr>Нужно нормализовать!</vt:lpstr>
      <vt:lpstr>Нужно нормализовать!</vt:lpstr>
      <vt:lpstr>Базовые шаги в анализе single-cell RNA-seq</vt:lpstr>
      <vt:lpstr>Peripheral blood mononuclear cells mixture</vt:lpstr>
      <vt:lpstr>PBMC dataset: visualization by tSNE</vt:lpstr>
      <vt:lpstr>PBMC dataset: visualization by tSNE</vt:lpstr>
      <vt:lpstr>PBMC dataset: check for the known markers CD3D – T cell marker</vt:lpstr>
      <vt:lpstr>PBMC dataset: check for the known markers CD79A – B cell marker</vt:lpstr>
      <vt:lpstr>PBMC dataset: check for the known markers CD14 – monocyte marker</vt:lpstr>
      <vt:lpstr>PBMC dataset: clustering and annotation</vt:lpstr>
      <vt:lpstr>PowerPoint Presentation</vt:lpstr>
      <vt:lpstr>Making sense</vt:lpstr>
      <vt:lpstr>PowerPoint Presentation</vt:lpstr>
      <vt:lpstr>Latest things</vt:lpstr>
      <vt:lpstr>3’ scRNA-seq</vt:lpstr>
      <vt:lpstr>5’ scRNA-seq</vt:lpstr>
      <vt:lpstr>PowerPoint Presentation</vt:lpstr>
      <vt:lpstr>PowerPoint Presentation</vt:lpstr>
      <vt:lpstr>PowerPoint Presentation</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2018-07-21T16:05:38Z</dcterms:created>
  <dc:creator>Konstantin Zaitsev</dc:creator>
  <cp:lastModifiedBy>Konstantin Zaitsev</cp:lastModifiedBy>
  <dcterms:modified xsi:type="dcterms:W3CDTF">2018-07-26T06:17:01Z</dcterms:modified>
  <cp:revision>17</cp:revision>
  <dc:title>Introduction to single-cell RNA-seq</dc:title>
</cp:coreProperties>
</file>